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8"/>
  </p:notesMasterIdLst>
  <p:handoutMasterIdLst>
    <p:handoutMasterId r:id="rId59"/>
  </p:handoutMasterIdLst>
  <p:sldIdLst>
    <p:sldId id="974" r:id="rId12"/>
    <p:sldId id="1406" r:id="rId13"/>
    <p:sldId id="1278" r:id="rId14"/>
    <p:sldId id="1399" r:id="rId15"/>
    <p:sldId id="1448" r:id="rId16"/>
    <p:sldId id="1451" r:id="rId17"/>
    <p:sldId id="1452" r:id="rId18"/>
    <p:sldId id="1453" r:id="rId19"/>
    <p:sldId id="1447" r:id="rId20"/>
    <p:sldId id="1403" r:id="rId21"/>
    <p:sldId id="1402" r:id="rId22"/>
    <p:sldId id="1404" r:id="rId23"/>
    <p:sldId id="1408" r:id="rId24"/>
    <p:sldId id="1409" r:id="rId25"/>
    <p:sldId id="1410" r:id="rId26"/>
    <p:sldId id="1411" r:id="rId27"/>
    <p:sldId id="1412" r:id="rId28"/>
    <p:sldId id="1413" r:id="rId29"/>
    <p:sldId id="1414" r:id="rId30"/>
    <p:sldId id="1415" r:id="rId31"/>
    <p:sldId id="1416" r:id="rId32"/>
    <p:sldId id="1417" r:id="rId33"/>
    <p:sldId id="1418" r:id="rId34"/>
    <p:sldId id="1419" r:id="rId35"/>
    <p:sldId id="1405" r:id="rId36"/>
    <p:sldId id="1291" r:id="rId37"/>
    <p:sldId id="1420" r:id="rId38"/>
    <p:sldId id="1450" r:id="rId39"/>
    <p:sldId id="1454" r:id="rId40"/>
    <p:sldId id="1455" r:id="rId41"/>
    <p:sldId id="1456" r:id="rId42"/>
    <p:sldId id="1449" r:id="rId43"/>
    <p:sldId id="1423" r:id="rId44"/>
    <p:sldId id="1425" r:id="rId45"/>
    <p:sldId id="1444" r:id="rId46"/>
    <p:sldId id="1431" r:id="rId47"/>
    <p:sldId id="1432" r:id="rId48"/>
    <p:sldId id="1434" r:id="rId49"/>
    <p:sldId id="1435" r:id="rId50"/>
    <p:sldId id="1436" r:id="rId51"/>
    <p:sldId id="1446" r:id="rId52"/>
    <p:sldId id="1437" r:id="rId53"/>
    <p:sldId id="1445" r:id="rId54"/>
    <p:sldId id="1438" r:id="rId55"/>
    <p:sldId id="1439" r:id="rId56"/>
    <p:sldId id="1441" r:id="rId57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PC" id="{4D60BEB4-95B5-454B-87CC-E9142AF373A9}">
          <p14:sldIdLst>
            <p14:sldId id="1278"/>
            <p14:sldId id="1399"/>
            <p14:sldId id="1448"/>
            <p14:sldId id="1451"/>
            <p14:sldId id="1452"/>
            <p14:sldId id="1453"/>
            <p14:sldId id="1447"/>
            <p14:sldId id="1403"/>
            <p14:sldId id="1402"/>
            <p14:sldId id="1404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  <p14:sldId id="1291"/>
          </p14:sldIdLst>
        </p14:section>
        <p14:section name="MO" id="{BB345D4E-F3D6-4CDA-9F24-4A83500C9569}">
          <p14:sldIdLst>
            <p14:sldId id="1420"/>
            <p14:sldId id="1450"/>
            <p14:sldId id="1454"/>
            <p14:sldId id="1455"/>
            <p14:sldId id="1456"/>
            <p14:sldId id="1449"/>
            <p14:sldId id="142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99C"/>
    <a:srgbClr val="FFFFCC"/>
    <a:srgbClr val="99CCFF"/>
    <a:srgbClr val="FFCCCC"/>
    <a:srgbClr val="0000FF"/>
    <a:srgbClr val="FF6600"/>
    <a:srgbClr val="FFCC66"/>
    <a:srgbClr val="52A7D8"/>
    <a:srgbClr val="6699FF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556" autoAdjust="0"/>
  </p:normalViewPr>
  <p:slideViewPr>
    <p:cSldViewPr>
      <p:cViewPr varScale="1">
        <p:scale>
          <a:sx n="114" d="100"/>
          <a:sy n="114" d="100"/>
        </p:scale>
        <p:origin x="1446" y="10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11월 20일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11월 20일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11월 20일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20일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2023-11-20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부천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정규반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(PC/MO)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E7E6E6"/>
                </a:solidFill>
                <a:latin typeface="맑은 고딕"/>
                <a:ea typeface="맑은 고딕"/>
              </a:rPr>
              <a:t>Version 1.0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2023-11-20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2023-12-12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김예은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(#8371)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F757293F-9FA9-437E-923D-C78CDC390445}"/>
              </a:ext>
            </a:extLst>
          </p:cNvPr>
          <p:cNvSpPr/>
          <p:nvPr/>
        </p:nvSpPr>
        <p:spPr>
          <a:xfrm>
            <a:off x="849020" y="1098234"/>
            <a:ext cx="6382665" cy="14138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270876"/>
              </p:ext>
            </p:extLst>
          </p:nvPr>
        </p:nvGraphicFramePr>
        <p:xfrm>
          <a:off x="8104412" y="211913"/>
          <a:ext cx="1800000" cy="261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학원 후기로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부천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양한빈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https://youtu.be/xRROqKKYvB0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김연호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https://youtu.be/qAjoPs7S6co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김도현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https://youtu.be/4bRycVxxQE0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https://russelbc.megastudy.net/russel_bc/event/2023/interview/index.asp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69332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84C14B-A9C1-4968-98C7-950AED5E6E65}"/>
              </a:ext>
            </a:extLst>
          </p:cNvPr>
          <p:cNvSpPr/>
          <p:nvPr/>
        </p:nvSpPr>
        <p:spPr>
          <a:xfrm>
            <a:off x="849020" y="1715816"/>
            <a:ext cx="4135974" cy="2308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선생님의 조언을 받으며 쾌적한 공간에서 우수한 학생들과 경쟁할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3A5B9A4-ED18-4B70-9A9E-D3347B0F27E5}"/>
              </a:ext>
            </a:extLst>
          </p:cNvPr>
          <p:cNvSpPr/>
          <p:nvPr/>
        </p:nvSpPr>
        <p:spPr>
          <a:xfrm>
            <a:off x="938261" y="1204808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양한빈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010E6C-61BB-4D4B-A21B-7A45D7A1066A}"/>
              </a:ext>
            </a:extLst>
          </p:cNvPr>
          <p:cNvSpPr/>
          <p:nvPr/>
        </p:nvSpPr>
        <p:spPr>
          <a:xfrm>
            <a:off x="923690" y="2006251"/>
            <a:ext cx="615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자소서나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면접 등 개인적으로 준비해야 할 것이 많았는데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담임선생님은 막막했던 저에게 다양한 자료를 제공해 주셨고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오랜 시간에 걸쳐 피드백을 해주셨습니다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직전까지 다양한 불안에 힘들어하는 저를 응원과 격려로 보듬어 주시면서도 더 앞으로 나아갈 수 있는 방향을 제시해 주시던 담임선생님께 정말 감사드립니다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31A4C0B-208D-4479-B8DE-B7246150313C}"/>
              </a:ext>
            </a:extLst>
          </p:cNvPr>
          <p:cNvSpPr/>
          <p:nvPr/>
        </p:nvSpPr>
        <p:spPr>
          <a:xfrm>
            <a:off x="839931" y="4117059"/>
            <a:ext cx="6382665" cy="14138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705F023-76B2-4712-8CA2-A5D02B829A5D}"/>
              </a:ext>
            </a:extLst>
          </p:cNvPr>
          <p:cNvSpPr/>
          <p:nvPr/>
        </p:nvSpPr>
        <p:spPr>
          <a:xfrm>
            <a:off x="854718" y="4628405"/>
            <a:ext cx="3268737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“사소한 부분이 스트레스가 될 때가 많은데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스트레스 받지 않도록 세심하게 배려해 주신 부분이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BBFC0DA-9215-4D51-B62E-E1389A5391E9}"/>
              </a:ext>
            </a:extLst>
          </p:cNvPr>
          <p:cNvSpPr/>
          <p:nvPr/>
        </p:nvSpPr>
        <p:spPr>
          <a:xfrm>
            <a:off x="849020" y="421008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419D92-9332-4F05-80A9-DAE94FA9EDEA}"/>
              </a:ext>
            </a:extLst>
          </p:cNvPr>
          <p:cNvSpPr/>
          <p:nvPr/>
        </p:nvSpPr>
        <p:spPr>
          <a:xfrm>
            <a:off x="849020" y="4986777"/>
            <a:ext cx="6373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공부를 하다 보면 어쩔 수 없이 해이해지는 경우가 심심치 않게 발생하는데 개방형 구조로 자연적 감시의 원리가 적용되는 게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책상과 의자가 넓고 좋아 모의고사 올려놓고도 자리가 부족하지 않은 점도 큰 장점입니다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지우개 가루가 엄청 발생하는데 아침만 되면 싹 청소되어 있어서 스트레스 받지 않았습니다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52C44D7-897B-4E07-A57E-16D38C0602B2}"/>
              </a:ext>
            </a:extLst>
          </p:cNvPr>
          <p:cNvSpPr/>
          <p:nvPr/>
        </p:nvSpPr>
        <p:spPr>
          <a:xfrm>
            <a:off x="761844" y="990131"/>
            <a:ext cx="6618374" cy="4716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2469A72-2D95-4495-8789-66CB9026FFA9}"/>
              </a:ext>
            </a:extLst>
          </p:cNvPr>
          <p:cNvSpPr/>
          <p:nvPr/>
        </p:nvSpPr>
        <p:spPr>
          <a:xfrm>
            <a:off x="689693" y="9139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DA5AA14B-D64D-46B9-9ACC-F2108670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19" y="1173700"/>
            <a:ext cx="572882" cy="53087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63A80088-F800-4BC0-A34A-916842EC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26" y="4177700"/>
            <a:ext cx="563787" cy="55611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D25F54-89FC-414F-BD64-AC74C178381B}"/>
              </a:ext>
            </a:extLst>
          </p:cNvPr>
          <p:cNvSpPr txBox="1"/>
          <p:nvPr/>
        </p:nvSpPr>
        <p:spPr>
          <a:xfrm>
            <a:off x="912869" y="5989135"/>
            <a:ext cx="6192688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b="1" spc="-1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400" dirty="0"/>
              <a:t>2023</a:t>
            </a:r>
            <a:r>
              <a:rPr lang="ko-KR" altLang="en-US" sz="1400" dirty="0"/>
              <a:t>학년도 러셀 부천 대입 결과 및 최상위권 합격생 인터뷰 확인하기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FE554CA-68C0-4194-9259-4BB78562660B}"/>
              </a:ext>
            </a:extLst>
          </p:cNvPr>
          <p:cNvSpPr/>
          <p:nvPr/>
        </p:nvSpPr>
        <p:spPr>
          <a:xfrm>
            <a:off x="833205" y="59562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CC2D1B1-2DFD-4E32-BEB1-0116D8473DE2}"/>
              </a:ext>
            </a:extLst>
          </p:cNvPr>
          <p:cNvSpPr/>
          <p:nvPr/>
        </p:nvSpPr>
        <p:spPr>
          <a:xfrm>
            <a:off x="6321272" y="76470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C96498C-5910-42C6-9C33-65F79762D2CF}"/>
              </a:ext>
            </a:extLst>
          </p:cNvPr>
          <p:cNvSpPr/>
          <p:nvPr/>
        </p:nvSpPr>
        <p:spPr>
          <a:xfrm>
            <a:off x="849020" y="2607976"/>
            <a:ext cx="6382665" cy="14138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B8A154-DBA2-4D55-BF8A-41E8768B79FA}"/>
              </a:ext>
            </a:extLst>
          </p:cNvPr>
          <p:cNvSpPr/>
          <p:nvPr/>
        </p:nvSpPr>
        <p:spPr>
          <a:xfrm>
            <a:off x="903329" y="314120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부천학원은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최상위 학생의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집합소이며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경쟁자들이 눈에 보이는 환경에서 공부하는 것이 장점입니다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648911C-06FE-407B-A977-67F99131FCA3}"/>
              </a:ext>
            </a:extLst>
          </p:cNvPr>
          <p:cNvSpPr/>
          <p:nvPr/>
        </p:nvSpPr>
        <p:spPr>
          <a:xfrm>
            <a:off x="923690" y="272718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부산대학교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김연호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C48B22-4C57-4F03-9CF9-C7510DFC8302}"/>
              </a:ext>
            </a:extLst>
          </p:cNvPr>
          <p:cNvSpPr/>
          <p:nvPr/>
        </p:nvSpPr>
        <p:spPr>
          <a:xfrm>
            <a:off x="923691" y="3479486"/>
            <a:ext cx="62800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개방형 구조로 이루어져 있어 다른 학생들의 공부하는 모습을 보며 더욱 열심히 하고자 하는 의욕을 다질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 공부하다 보면 졸릴 때나 집중이 깨질 때가 있기 마련인데 그럴 때면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스탠딩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책상을 이용하여 집중을 유지할 수 있게 되어 좋았으며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조용한 면학분위기에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힘써주셔서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573C0DE-B4B4-4999-9007-25B23E05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328" y="2675599"/>
            <a:ext cx="551382" cy="5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부천에서 최상위권 대입성공이 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 부천만의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9D1229-2F8A-4AF5-BAD9-C9A1ECF06496}"/>
              </a:ext>
            </a:extLst>
          </p:cNvPr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A9466AEB-A9F2-4FCE-96F2-045E93104C70}"/>
              </a:ext>
            </a:extLst>
          </p:cNvPr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2">
            <a:extLst>
              <a:ext uri="{FF2B5EF4-FFF2-40B4-BE49-F238E27FC236}">
                <a16:creationId xmlns:a16="http://schemas.microsoft.com/office/drawing/2014/main" id="{84CE49AF-AE12-495E-AAFE-65CA02D6CF8C}"/>
              </a:ext>
            </a:extLst>
          </p:cNvPr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60EFEC9A-EC7D-4C7D-84F6-6AAF7D92F7B0}"/>
              </a:ext>
            </a:extLst>
          </p:cNvPr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4">
            <a:extLst>
              <a:ext uri="{FF2B5EF4-FFF2-40B4-BE49-F238E27FC236}">
                <a16:creationId xmlns:a16="http://schemas.microsoft.com/office/drawing/2014/main" id="{A7854905-8857-4CC5-B1E4-F98C5FBCB035}"/>
              </a:ext>
            </a:extLst>
          </p:cNvPr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6B3274D5-0DCF-4D02-B21C-80330548B10B}"/>
              </a:ext>
            </a:extLst>
          </p:cNvPr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6E986-DE51-4767-A159-B4B1AB135C05}"/>
              </a:ext>
            </a:extLst>
          </p:cNvPr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092196"/>
              </p:ext>
            </p:extLst>
          </p:nvPr>
        </p:nvGraphicFramePr>
        <p:xfrm>
          <a:off x="8112801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B34442A-426B-405A-8BD0-11B97AF3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173949"/>
              </p:ext>
            </p:extLst>
          </p:nvPr>
        </p:nvGraphicFramePr>
        <p:xfrm>
          <a:off x="107484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부천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부천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84CB55-AEAD-45A2-B736-FBAFD8C017AA}"/>
              </a:ext>
            </a:extLst>
          </p:cNvPr>
          <p:cNvSpPr/>
          <p:nvPr/>
        </p:nvSpPr>
        <p:spPr bwMode="auto">
          <a:xfrm>
            <a:off x="1871870" y="1362681"/>
            <a:ext cx="904886" cy="273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B16AE5-49AF-480D-B4F9-4E4BAD04C7B7}"/>
              </a:ext>
            </a:extLst>
          </p:cNvPr>
          <p:cNvSpPr/>
          <p:nvPr/>
        </p:nvSpPr>
        <p:spPr>
          <a:xfrm>
            <a:off x="1833098" y="12805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279196-AC33-4D3C-B390-49A232EDDA2B}"/>
              </a:ext>
            </a:extLst>
          </p:cNvPr>
          <p:cNvSpPr/>
          <p:nvPr/>
        </p:nvSpPr>
        <p:spPr bwMode="auto">
          <a:xfrm>
            <a:off x="1760843" y="1670701"/>
            <a:ext cx="973967" cy="21682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EA2CC-8FE5-4864-BD36-EB740D647469}"/>
              </a:ext>
            </a:extLst>
          </p:cNvPr>
          <p:cNvSpPr/>
          <p:nvPr/>
        </p:nvSpPr>
        <p:spPr>
          <a:xfrm>
            <a:off x="1722072" y="15885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06942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12~15p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704850" y="332656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390054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611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657611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DB5D45-06C2-4B62-96A3-39FC3CF9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82" y="1847526"/>
            <a:ext cx="6282440" cy="30625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89431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745478" y="1196751"/>
            <a:ext cx="659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A735-4678-46EF-B735-26571009EE1A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125773-04EC-4F1B-AE3D-34E548676BEC}"/>
              </a:ext>
            </a:extLst>
          </p:cNvPr>
          <p:cNvSpPr/>
          <p:nvPr/>
        </p:nvSpPr>
        <p:spPr bwMode="auto">
          <a:xfrm>
            <a:off x="254270" y="704332"/>
            <a:ext cx="7579049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D90C3-626E-4724-955C-E94335DB78AF}"/>
              </a:ext>
            </a:extLst>
          </p:cNvPr>
          <p:cNvSpPr/>
          <p:nvPr/>
        </p:nvSpPr>
        <p:spPr>
          <a:xfrm>
            <a:off x="665814" y="1744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9E83E0-A647-4592-9229-FD298B53A092}"/>
              </a:ext>
            </a:extLst>
          </p:cNvPr>
          <p:cNvSpPr/>
          <p:nvPr/>
        </p:nvSpPr>
        <p:spPr>
          <a:xfrm>
            <a:off x="5976522" y="184752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7845B4-F6D1-472D-A801-12AD6F5B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09" y="1854920"/>
            <a:ext cx="6249144" cy="30823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25040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2220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4A992B-8046-47B0-A33C-B9ABC2CCEA3D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1064567" y="1005519"/>
            <a:ext cx="571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급식을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5F71CA-9B70-453A-AFCF-B4CBEFF6E081}"/>
              </a:ext>
            </a:extLst>
          </p:cNvPr>
          <p:cNvSpPr/>
          <p:nvPr/>
        </p:nvSpPr>
        <p:spPr>
          <a:xfrm>
            <a:off x="723592" y="17572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F66DDC-E11F-4D5C-BF57-20E65E6FB672}"/>
              </a:ext>
            </a:extLst>
          </p:cNvPr>
          <p:cNvSpPr/>
          <p:nvPr/>
        </p:nvSpPr>
        <p:spPr bwMode="auto">
          <a:xfrm>
            <a:off x="254270" y="704332"/>
            <a:ext cx="7579049" cy="4740892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E14ABC-D65F-4A83-9397-3BBDBEFBFE8C}"/>
              </a:ext>
            </a:extLst>
          </p:cNvPr>
          <p:cNvSpPr/>
          <p:nvPr/>
        </p:nvSpPr>
        <p:spPr>
          <a:xfrm>
            <a:off x="5966753" y="185188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C88BC4-1482-446D-A3A3-777FB003ED14}"/>
              </a:ext>
            </a:extLst>
          </p:cNvPr>
          <p:cNvSpPr/>
          <p:nvPr/>
        </p:nvSpPr>
        <p:spPr bwMode="auto">
          <a:xfrm>
            <a:off x="4104683" y="1005519"/>
            <a:ext cx="416269" cy="273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7040F7-461D-49F1-97BA-16CBD3F3D9D7}"/>
              </a:ext>
            </a:extLst>
          </p:cNvPr>
          <p:cNvSpPr/>
          <p:nvPr/>
        </p:nvSpPr>
        <p:spPr>
          <a:xfrm>
            <a:off x="4065911" y="9234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F0A221-26F4-4A49-864C-B8E695C5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72" y="1730938"/>
            <a:ext cx="5058220" cy="37474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82900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81C9E3-D142-4298-AB07-E0E2A2F12749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3 : </a:t>
            </a:r>
            <a:r>
              <a:rPr lang="ko-KR" altLang="en-US" sz="1200" b="1" spc="-150" dirty="0">
                <a:latin typeface="+mn-ea"/>
                <a:ea typeface="+mn-ea"/>
              </a:rPr>
              <a:t>충분한 자습시간 확보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1064568" y="1001821"/>
            <a:ext cx="58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410E9A-B6F9-4F8D-9E99-B966490552EC}"/>
              </a:ext>
            </a:extLst>
          </p:cNvPr>
          <p:cNvSpPr/>
          <p:nvPr/>
        </p:nvSpPr>
        <p:spPr>
          <a:xfrm>
            <a:off x="1460612" y="162321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E80B55-52FC-445C-A68A-702CCA638163}"/>
              </a:ext>
            </a:extLst>
          </p:cNvPr>
          <p:cNvSpPr/>
          <p:nvPr/>
        </p:nvSpPr>
        <p:spPr bwMode="auto">
          <a:xfrm>
            <a:off x="254270" y="704332"/>
            <a:ext cx="7579049" cy="4812900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9609F-4F07-4CB1-8568-2274A03AC0D9}"/>
              </a:ext>
            </a:extLst>
          </p:cNvPr>
          <p:cNvSpPr/>
          <p:nvPr/>
        </p:nvSpPr>
        <p:spPr>
          <a:xfrm>
            <a:off x="5313040" y="169207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5E6CC5-7F8C-4E7E-97AC-ACFC5F78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94" y="1614601"/>
            <a:ext cx="6717526" cy="32896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4 : </a:t>
            </a:r>
            <a:r>
              <a:rPr lang="ko-KR" altLang="en-US" sz="1200" b="1" spc="-150">
                <a:latin typeface="+mn-ea"/>
                <a:ea typeface="+mn-ea"/>
              </a:rPr>
              <a:t>개방형 구조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3BC778-8B49-4AC3-AD66-C3478D157C24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E33D85-A031-4B2E-B59C-1AF651FB04C0}"/>
              </a:ext>
            </a:extLst>
          </p:cNvPr>
          <p:cNvSpPr/>
          <p:nvPr/>
        </p:nvSpPr>
        <p:spPr>
          <a:xfrm>
            <a:off x="549626" y="15313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BBF86D-C85B-4309-9A6B-CE4896318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10807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F55A0-346A-430E-9E67-C762DAA7C8E0}"/>
              </a:ext>
            </a:extLst>
          </p:cNvPr>
          <p:cNvSpPr/>
          <p:nvPr/>
        </p:nvSpPr>
        <p:spPr bwMode="auto">
          <a:xfrm>
            <a:off x="5349695" y="3628634"/>
            <a:ext cx="1931949" cy="2220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389441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부전학원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노출 강사진과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https://russelbc.megastudy.net/russel/campus_common/russel_danka/russel_danka_new.asp?idx=1481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34268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755184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21B28-25E8-4F17-BDA8-EB5991A82AD3}"/>
              </a:ext>
            </a:extLst>
          </p:cNvPr>
          <p:cNvSpPr txBox="1"/>
          <p:nvPr/>
        </p:nvSpPr>
        <p:spPr>
          <a:xfrm>
            <a:off x="970886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5" y="1484784"/>
            <a:ext cx="7920038" cy="2100550"/>
          </a:xfrm>
          <a:prstGeom prst="rect">
            <a:avLst/>
          </a:prstGeom>
        </p:spPr>
      </p:pic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03138"/>
              </p:ext>
            </p:extLst>
          </p:nvPr>
        </p:nvGraphicFramePr>
        <p:xfrm>
          <a:off x="1852955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107484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1773291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061696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381436-D906-4F5E-B67F-FC9906DE6E09}"/>
              </a:ext>
            </a:extLst>
          </p:cNvPr>
          <p:cNvSpPr/>
          <p:nvPr/>
        </p:nvSpPr>
        <p:spPr>
          <a:xfrm>
            <a:off x="5313040" y="3660993"/>
            <a:ext cx="201064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C8367E-428E-410F-B711-7AD86E0BDD3F}"/>
              </a:ext>
            </a:extLst>
          </p:cNvPr>
          <p:cNvSpPr/>
          <p:nvPr/>
        </p:nvSpPr>
        <p:spPr>
          <a:xfrm>
            <a:off x="5310923" y="354651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704850" y="332656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3355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762794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18~20p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58265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ECC90C7-A93D-4BAC-9644-2DF10AEEA435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5B8F52-4526-4969-A264-A944B52B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4288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B2296E3B-6A6B-44BE-8F76-8578E4B3D4DD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2598FA-51BC-4941-9244-FE1757F40B7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90A9E4-8C09-4DEA-BEA3-4D99F1E5E122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FF6E-5784-409B-92B3-9C06161E1DD6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 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A148D1-6A79-4F2F-8656-C8D4FDFD07ED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70C2B7-A088-4E53-8972-91152CD68473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79297-0B0D-4AA5-AEBF-1514D28FA091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B37BE5F0-FB98-41E3-AF15-0A52543FA2E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91F322-509A-49BC-BC15-E1C3B192BC3E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E8E2D8-DC8D-4D07-9AB5-271AA239A4F0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B2B2BB-75EC-4D41-B763-BFDE154B7FE4}"/>
              </a:ext>
            </a:extLst>
          </p:cNvPr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B2837-938F-4593-BA6F-9499486C0659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CE7DB7-F390-40B6-990F-F5F9A4852847}"/>
              </a:ext>
            </a:extLst>
          </p:cNvPr>
          <p:cNvSpPr/>
          <p:nvPr/>
        </p:nvSpPr>
        <p:spPr>
          <a:xfrm>
            <a:off x="848544" y="1533864"/>
            <a:ext cx="6389041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4AF9CA-4E0B-4DE0-B738-DF27301288E9}"/>
              </a:ext>
            </a:extLst>
          </p:cNvPr>
          <p:cNvSpPr/>
          <p:nvPr/>
        </p:nvSpPr>
        <p:spPr>
          <a:xfrm>
            <a:off x="786218" y="14703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49B8D-8985-4B4B-9814-9CCB9813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65" y="1646030"/>
            <a:ext cx="1770649" cy="98918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3F824C-D005-40CF-9B8F-878D29035FC7}"/>
              </a:ext>
            </a:extLst>
          </p:cNvPr>
          <p:cNvSpPr/>
          <p:nvPr/>
        </p:nvSpPr>
        <p:spPr>
          <a:xfrm>
            <a:off x="1632614" y="164603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99A621-0443-49BA-AD04-894372EE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35" y="1621374"/>
            <a:ext cx="1872530" cy="103384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64E3BA-8F73-4050-82CF-8935144FE0CE}"/>
              </a:ext>
            </a:extLst>
          </p:cNvPr>
          <p:cNvSpPr/>
          <p:nvPr/>
        </p:nvSpPr>
        <p:spPr>
          <a:xfrm>
            <a:off x="3873000" y="162137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21077-3CEB-4063-B82D-2F16CF37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815" y="1616204"/>
            <a:ext cx="1870426" cy="1056055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4165AC-6B05-4057-BAB8-5EF747EDEEEC}"/>
              </a:ext>
            </a:extLst>
          </p:cNvPr>
          <p:cNvSpPr/>
          <p:nvPr/>
        </p:nvSpPr>
        <p:spPr>
          <a:xfrm>
            <a:off x="6033241" y="162141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91080"/>
              </p:ext>
            </p:extLst>
          </p:nvPr>
        </p:nvGraphicFramePr>
        <p:xfrm>
          <a:off x="416495" y="899771"/>
          <a:ext cx="9073009" cy="833899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2023-11-20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김예은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61023"/>
              </p:ext>
            </p:extLst>
          </p:nvPr>
        </p:nvGraphicFramePr>
        <p:xfrm>
          <a:off x="8104412" y="211913"/>
          <a:ext cx="1800000" cy="113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이미지로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274425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458C60D0-5162-4102-A0E0-8624503912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792864" y="1533864"/>
            <a:ext cx="4217591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9A6C7C-D56B-4CBA-834C-2CCF3EC9A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33" y="1618344"/>
            <a:ext cx="1840225" cy="10257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FE3E74-69E9-4F99-AED9-B169A559FB27}"/>
              </a:ext>
            </a:extLst>
          </p:cNvPr>
          <p:cNvSpPr/>
          <p:nvPr/>
        </p:nvSpPr>
        <p:spPr>
          <a:xfrm>
            <a:off x="1658358" y="16183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1569CA-0C4D-439B-943B-192773D20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15" y="1607688"/>
            <a:ext cx="1887063" cy="105717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BFD2D5-F0C7-4FA5-AD21-C90CA23B1E78}"/>
              </a:ext>
            </a:extLst>
          </p:cNvPr>
          <p:cNvSpPr/>
          <p:nvPr/>
        </p:nvSpPr>
        <p:spPr>
          <a:xfrm>
            <a:off x="3880025" y="16076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EFE445-FEE8-462A-886E-B395F3CA5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85" y="1607688"/>
            <a:ext cx="1409197" cy="10568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75A20E-017E-48E3-A1F5-126AE677F877}"/>
              </a:ext>
            </a:extLst>
          </p:cNvPr>
          <p:cNvSpPr/>
          <p:nvPr/>
        </p:nvSpPr>
        <p:spPr>
          <a:xfrm>
            <a:off x="5879072" y="16076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DEFDF6-6DF6-487E-860E-A80860B0E2F8}"/>
              </a:ext>
            </a:extLst>
          </p:cNvPr>
          <p:cNvSpPr/>
          <p:nvPr/>
        </p:nvSpPr>
        <p:spPr>
          <a:xfrm>
            <a:off x="5452613" y="15421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2846C48-7AE8-4D43-ACE3-5CD59A162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8470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</a:t>
            </a:r>
            <a:r>
              <a:rPr lang="en-US" altLang="ko-KR" sz="900" b="1" spc="-100" dirty="0">
                <a:latin typeface="+mn-ea"/>
                <a:ea typeface="+mn-ea"/>
              </a:rPr>
              <a:t>2</a:t>
            </a:r>
            <a:r>
              <a:rPr lang="ko-KR" altLang="en-US" sz="900" b="1" spc="-100" dirty="0">
                <a:latin typeface="+mn-ea"/>
                <a:ea typeface="+mn-ea"/>
              </a:rPr>
              <a:t>회 이상 엄격한 출결 관리 및 바자관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교육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교육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교육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0DD70C-E1D2-44B4-833C-939D9D69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56" y="1618074"/>
            <a:ext cx="1841921" cy="100794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171AEF-FE01-49C9-B8F7-594937C90A7E}"/>
              </a:ext>
            </a:extLst>
          </p:cNvPr>
          <p:cNvSpPr/>
          <p:nvPr/>
        </p:nvSpPr>
        <p:spPr>
          <a:xfrm>
            <a:off x="1692777" y="161807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21D01727-9824-47A1-BB54-6ECF1BF74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80721"/>
              </p:ext>
            </p:extLst>
          </p:nvPr>
        </p:nvGraphicFramePr>
        <p:xfrm>
          <a:off x="8104412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추가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274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32908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255A196-1200-4B50-B8B5-E2A80585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01" y="1618074"/>
            <a:ext cx="1858728" cy="102334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1967F8-926D-4B5B-8DBE-830E11F60E0F}"/>
              </a:ext>
            </a:extLst>
          </p:cNvPr>
          <p:cNvSpPr/>
          <p:nvPr/>
        </p:nvSpPr>
        <p:spPr>
          <a:xfrm>
            <a:off x="3863629" y="16100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E15B68-5D69-4362-91F3-6641FF857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84" y="1621815"/>
            <a:ext cx="1891465" cy="103026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C09A3E-3371-4199-A4C7-D340E0DDB9E1}"/>
              </a:ext>
            </a:extLst>
          </p:cNvPr>
          <p:cNvSpPr/>
          <p:nvPr/>
        </p:nvSpPr>
        <p:spPr>
          <a:xfrm>
            <a:off x="6069049" y="16100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03064C-3165-4B79-8FE3-12AC3D1689DA}"/>
              </a:ext>
            </a:extLst>
          </p:cNvPr>
          <p:cNvSpPr/>
          <p:nvPr/>
        </p:nvSpPr>
        <p:spPr bwMode="auto">
          <a:xfrm>
            <a:off x="1300895" y="3139903"/>
            <a:ext cx="444015" cy="22408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3F7884-BCC6-46FD-A648-E996AF63AAE2}"/>
              </a:ext>
            </a:extLst>
          </p:cNvPr>
          <p:cNvSpPr/>
          <p:nvPr/>
        </p:nvSpPr>
        <p:spPr>
          <a:xfrm>
            <a:off x="1262123" y="30577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9FA7D4-1A0D-41ED-8AF3-84246523E016}"/>
              </a:ext>
            </a:extLst>
          </p:cNvPr>
          <p:cNvSpPr/>
          <p:nvPr/>
        </p:nvSpPr>
        <p:spPr bwMode="auto">
          <a:xfrm>
            <a:off x="3686920" y="2805015"/>
            <a:ext cx="297852" cy="2318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EDFC94-2877-421B-9046-A4F2937A0830}"/>
              </a:ext>
            </a:extLst>
          </p:cNvPr>
          <p:cNvSpPr/>
          <p:nvPr/>
        </p:nvSpPr>
        <p:spPr>
          <a:xfrm>
            <a:off x="3648147" y="27228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89BE05-8418-4A05-A40B-DFC40E96EA2A}"/>
              </a:ext>
            </a:extLst>
          </p:cNvPr>
          <p:cNvSpPr/>
          <p:nvPr/>
        </p:nvSpPr>
        <p:spPr bwMode="auto">
          <a:xfrm>
            <a:off x="3536914" y="3397540"/>
            <a:ext cx="297852" cy="2318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CAAA58-6624-4EBD-9804-61BD0D795026}"/>
              </a:ext>
            </a:extLst>
          </p:cNvPr>
          <p:cNvSpPr/>
          <p:nvPr/>
        </p:nvSpPr>
        <p:spPr>
          <a:xfrm>
            <a:off x="3498141" y="33154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7436BC-BFEB-4427-96FC-11FB8DDC2F4E}"/>
              </a:ext>
            </a:extLst>
          </p:cNvPr>
          <p:cNvSpPr/>
          <p:nvPr/>
        </p:nvSpPr>
        <p:spPr bwMode="auto">
          <a:xfrm>
            <a:off x="3167187" y="3541579"/>
            <a:ext cx="297852" cy="2318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EB64452-C231-42E1-BC0D-4F298FF37C50}"/>
              </a:ext>
            </a:extLst>
          </p:cNvPr>
          <p:cNvSpPr/>
          <p:nvPr/>
        </p:nvSpPr>
        <p:spPr>
          <a:xfrm>
            <a:off x="3128414" y="3459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5E493F4-54BD-4063-9D17-E861370F6E04}"/>
              </a:ext>
            </a:extLst>
          </p:cNvPr>
          <p:cNvSpPr/>
          <p:nvPr/>
        </p:nvSpPr>
        <p:spPr bwMode="auto">
          <a:xfrm>
            <a:off x="23218" y="3675072"/>
            <a:ext cx="11194477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79696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승반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내용으로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F3859-541D-405C-9476-46A8AE4544FB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9DE0F-8480-47EF-B515-D757352CD8A1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8D8836-A012-4A1E-8E11-B057BD82AD09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E57047-85E9-41F8-AF25-742F52801575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80" name="꺾인 연결선 81">
              <a:extLst>
                <a:ext uri="{FF2B5EF4-FFF2-40B4-BE49-F238E27FC236}">
                  <a16:creationId xmlns:a16="http://schemas.microsoft.com/office/drawing/2014/main" id="{4BE2D8BF-AA4D-4338-975E-F48D739D698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꺾인 연결선 82">
              <a:extLst>
                <a:ext uri="{FF2B5EF4-FFF2-40B4-BE49-F238E27FC236}">
                  <a16:creationId xmlns:a16="http://schemas.microsoft.com/office/drawing/2014/main" id="{D9D44414-535F-461F-9EDD-CAC8558C408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꺾인 연결선 84">
              <a:extLst>
                <a:ext uri="{FF2B5EF4-FFF2-40B4-BE49-F238E27FC236}">
                  <a16:creationId xmlns:a16="http://schemas.microsoft.com/office/drawing/2014/main" id="{7379D439-9D31-440E-85ED-9F26BE3281D7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A7386E-B56D-43FE-AAB3-05DB411F923A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3B28DA2-3DCF-43F5-9FAB-08A3A536798F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88" name="위쪽 화살표 89">
            <a:extLst>
              <a:ext uri="{FF2B5EF4-FFF2-40B4-BE49-F238E27FC236}">
                <a16:creationId xmlns:a16="http://schemas.microsoft.com/office/drawing/2014/main" id="{574DC875-FE41-4841-843C-D3118FDBD14A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12D44A-3CBF-4727-8189-D7F037BFE7EA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위쪽 화살표 91">
            <a:extLst>
              <a:ext uri="{FF2B5EF4-FFF2-40B4-BE49-F238E27FC236}">
                <a16:creationId xmlns:a16="http://schemas.microsoft.com/office/drawing/2014/main" id="{53B3E7A1-E5CD-4026-A14A-F6DAAEC7A19A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2368E8-CC2E-485A-92B4-45D948FD7B81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3" name="타원형 설명선 94">
            <a:extLst>
              <a:ext uri="{FF2B5EF4-FFF2-40B4-BE49-F238E27FC236}">
                <a16:creationId xmlns:a16="http://schemas.microsoft.com/office/drawing/2014/main" id="{A9509C77-AFF4-4E07-8543-C3EBA36A093F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4" name="모서리가 둥근 직사각형 97">
            <a:extLst>
              <a:ext uri="{FF2B5EF4-FFF2-40B4-BE49-F238E27FC236}">
                <a16:creationId xmlns:a16="http://schemas.microsoft.com/office/drawing/2014/main" id="{07B695B2-E37D-40CE-AA7B-9E4E0FC9FF11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2FD8C0E-9C75-4F2A-BD53-02C46F1255FA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543D2CF-D3BC-40CC-B345-A88152E36B0E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E95FED-8DD7-4193-93B5-165A63C02044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DA0191-28CF-44E5-96D8-8B54501D6A18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44" name="덧셈 기호 147">
            <a:extLst>
              <a:ext uri="{FF2B5EF4-FFF2-40B4-BE49-F238E27FC236}">
                <a16:creationId xmlns:a16="http://schemas.microsoft.com/office/drawing/2014/main" id="{F6E19E4B-11EE-448D-B390-4619A2693588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모서리가 둥근 직사각형 148">
            <a:extLst>
              <a:ext uri="{FF2B5EF4-FFF2-40B4-BE49-F238E27FC236}">
                <a16:creationId xmlns:a16="http://schemas.microsoft.com/office/drawing/2014/main" id="{C1BAC8B9-ABC4-42E9-A78C-C51A0C09C1B7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E42FE27-0129-4C61-B784-32FA899C8812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EB0FCF3-0E69-4F87-AB44-7601C2A8F04F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61FBC7-CEE8-40D7-B753-FABD6B1F15A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3EF6D69-36BC-4ACE-95C9-E5A738CBD933}"/>
              </a:ext>
            </a:extLst>
          </p:cNvPr>
          <p:cNvSpPr/>
          <p:nvPr/>
        </p:nvSpPr>
        <p:spPr bwMode="auto">
          <a:xfrm>
            <a:off x="5115751" y="3430688"/>
            <a:ext cx="2137311" cy="18655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558DA83-679D-48FE-BC2B-427BDC6BE5A7}"/>
              </a:ext>
            </a:extLst>
          </p:cNvPr>
          <p:cNvSpPr/>
          <p:nvPr/>
        </p:nvSpPr>
        <p:spPr>
          <a:xfrm>
            <a:off x="5076980" y="33485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2B57403-EF6D-4934-AB3A-E84D36A8FB87}"/>
              </a:ext>
            </a:extLst>
          </p:cNvPr>
          <p:cNvSpPr/>
          <p:nvPr/>
        </p:nvSpPr>
        <p:spPr>
          <a:xfrm>
            <a:off x="10072527" y="3462155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6192980-72A9-47E4-88AA-152014C007F9}"/>
              </a:ext>
            </a:extLst>
          </p:cNvPr>
          <p:cNvSpPr/>
          <p:nvPr/>
        </p:nvSpPr>
        <p:spPr>
          <a:xfrm>
            <a:off x="71396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7B4FC40-1E9F-41B8-B2DB-6DA8F43C30C4}"/>
              </a:ext>
            </a:extLst>
          </p:cNvPr>
          <p:cNvSpPr/>
          <p:nvPr/>
        </p:nvSpPr>
        <p:spPr>
          <a:xfrm>
            <a:off x="73045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부산대학교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김연호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53BDDC3B-6429-4756-9912-80923C1BA3A2}"/>
              </a:ext>
            </a:extLst>
          </p:cNvPr>
          <p:cNvGrpSpPr/>
          <p:nvPr/>
        </p:nvGrpSpPr>
        <p:grpSpPr>
          <a:xfrm>
            <a:off x="175258" y="4666252"/>
            <a:ext cx="1973538" cy="967910"/>
            <a:chOff x="816877" y="4725144"/>
            <a:chExt cx="1973538" cy="967910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D92FAB1C-C7A1-4B01-B189-D217FB1EACB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33" name="꺾인 연결선 111">
                <a:extLst>
                  <a:ext uri="{FF2B5EF4-FFF2-40B4-BE49-F238E27FC236}">
                    <a16:creationId xmlns:a16="http://schemas.microsoft.com/office/drawing/2014/main" id="{7A637B6D-B2B7-49C4-A7FB-EE66C69433D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4" name="꺾인 연결선 112">
                <a:extLst>
                  <a:ext uri="{FF2B5EF4-FFF2-40B4-BE49-F238E27FC236}">
                    <a16:creationId xmlns:a16="http://schemas.microsoft.com/office/drawing/2014/main" id="{8C04985B-E09C-4ACF-B6DC-83DE2A3E32E3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5" name="꺾인 연결선 113">
                <a:extLst>
                  <a:ext uri="{FF2B5EF4-FFF2-40B4-BE49-F238E27FC236}">
                    <a16:creationId xmlns:a16="http://schemas.microsoft.com/office/drawing/2014/main" id="{765CB120-5E12-4B28-A2D0-6991CF77379B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6" name="꺾인 연결선 114">
                <a:extLst>
                  <a:ext uri="{FF2B5EF4-FFF2-40B4-BE49-F238E27FC236}">
                    <a16:creationId xmlns:a16="http://schemas.microsoft.com/office/drawing/2014/main" id="{A81428F1-7236-4E63-9407-7BA22B5F3EFF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DB265B2-0938-4ABD-86D1-09EC487E1CA5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330EC64C-B44B-4962-9116-3B9E2DDEF5EA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58F9E3A-B8B8-4777-B41A-B34A23DC9D0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971230A4-CF53-475A-8471-2FBD70F0F8DA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1549A20-F122-45FC-B1C2-F5DA1416844A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37" name="위쪽 화살표 115">
            <a:extLst>
              <a:ext uri="{FF2B5EF4-FFF2-40B4-BE49-F238E27FC236}">
                <a16:creationId xmlns:a16="http://schemas.microsoft.com/office/drawing/2014/main" id="{4F38DE1F-55B1-4E4F-B597-E95D68C7A886}"/>
              </a:ext>
            </a:extLst>
          </p:cNvPr>
          <p:cNvSpPr/>
          <p:nvPr/>
        </p:nvSpPr>
        <p:spPr bwMode="auto">
          <a:xfrm rot="3501043">
            <a:off x="1479036" y="4418605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8" name="사각형 설명선 116">
            <a:extLst>
              <a:ext uri="{FF2B5EF4-FFF2-40B4-BE49-F238E27FC236}">
                <a16:creationId xmlns:a16="http://schemas.microsoft.com/office/drawing/2014/main" id="{3CC6820C-032B-4918-BCBD-C0FB8BB1D7EB}"/>
              </a:ext>
            </a:extLst>
          </p:cNvPr>
          <p:cNvSpPr/>
          <p:nvPr/>
        </p:nvSpPr>
        <p:spPr bwMode="auto">
          <a:xfrm>
            <a:off x="503121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EA02FAF-6029-42D9-BD79-EC23709F0BBE}"/>
              </a:ext>
            </a:extLst>
          </p:cNvPr>
          <p:cNvSpPr/>
          <p:nvPr/>
        </p:nvSpPr>
        <p:spPr>
          <a:xfrm>
            <a:off x="4525652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E41C9F1-C9B0-40C1-BAC4-0B41C3FC51EE}"/>
              </a:ext>
            </a:extLst>
          </p:cNvPr>
          <p:cNvSpPr/>
          <p:nvPr/>
        </p:nvSpPr>
        <p:spPr>
          <a:xfrm>
            <a:off x="4527301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지구시스템과학과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양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A41B40F-2A92-4D6D-9700-A9C252F3059C}"/>
              </a:ext>
            </a:extLst>
          </p:cNvPr>
          <p:cNvSpPr/>
          <p:nvPr/>
        </p:nvSpPr>
        <p:spPr>
          <a:xfrm>
            <a:off x="2300824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66B8D67-9F7A-46FA-93F6-C60F8C0CAC5D}"/>
              </a:ext>
            </a:extLst>
          </p:cNvPr>
          <p:cNvSpPr/>
          <p:nvPr/>
        </p:nvSpPr>
        <p:spPr>
          <a:xfrm>
            <a:off x="2302473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정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CFDA4D8-F076-46EC-A1B3-3FC3E7DC7C15}"/>
              </a:ext>
            </a:extLst>
          </p:cNvPr>
          <p:cNvSpPr/>
          <p:nvPr/>
        </p:nvSpPr>
        <p:spPr>
          <a:xfrm>
            <a:off x="8975307" y="369775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39DD35-3284-47FC-AEC8-CE9B67D920AB}"/>
              </a:ext>
            </a:extLst>
          </p:cNvPr>
          <p:cNvSpPr/>
          <p:nvPr/>
        </p:nvSpPr>
        <p:spPr>
          <a:xfrm>
            <a:off x="8976956" y="3777731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전주교육대학교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이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050B497-0388-4E19-8DD0-CD9CD2D1D26C}"/>
              </a:ext>
            </a:extLst>
          </p:cNvPr>
          <p:cNvSpPr/>
          <p:nvPr/>
        </p:nvSpPr>
        <p:spPr>
          <a:xfrm>
            <a:off x="6750479" y="3697754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DAD84BC-26D9-466B-B72E-1050D8C250BE}"/>
              </a:ext>
            </a:extLst>
          </p:cNvPr>
          <p:cNvSpPr/>
          <p:nvPr/>
        </p:nvSpPr>
        <p:spPr>
          <a:xfrm>
            <a:off x="6752128" y="3777731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5423981-5E0B-45C2-B38A-FCB9F7DFA7E3}"/>
              </a:ext>
            </a:extLst>
          </p:cNvPr>
          <p:cNvGrpSpPr/>
          <p:nvPr/>
        </p:nvGrpSpPr>
        <p:grpSpPr>
          <a:xfrm>
            <a:off x="6854341" y="4664627"/>
            <a:ext cx="1973538" cy="967910"/>
            <a:chOff x="816877" y="4725144"/>
            <a:chExt cx="1973538" cy="967910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6DE2FEA6-2703-46FC-9EB9-2D1C2F625C36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54" name="꺾인 연결선 128">
                <a:extLst>
                  <a:ext uri="{FF2B5EF4-FFF2-40B4-BE49-F238E27FC236}">
                    <a16:creationId xmlns:a16="http://schemas.microsoft.com/office/drawing/2014/main" id="{D9F63FFA-5EBB-44F2-AA87-C930206732A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꺾인 연결선 129">
                <a:extLst>
                  <a:ext uri="{FF2B5EF4-FFF2-40B4-BE49-F238E27FC236}">
                    <a16:creationId xmlns:a16="http://schemas.microsoft.com/office/drawing/2014/main" id="{398BEFF6-B2BD-4CE9-B8AE-6076AC48A9AB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6" name="꺾인 연결선 130">
                <a:extLst>
                  <a:ext uri="{FF2B5EF4-FFF2-40B4-BE49-F238E27FC236}">
                    <a16:creationId xmlns:a16="http://schemas.microsoft.com/office/drawing/2014/main" id="{C0E1988D-1E1C-4D7E-93AA-FD0AE48FEC4F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7" name="꺾인 연결선 131">
                <a:extLst>
                  <a:ext uri="{FF2B5EF4-FFF2-40B4-BE49-F238E27FC236}">
                    <a16:creationId xmlns:a16="http://schemas.microsoft.com/office/drawing/2014/main" id="{06DD82CE-5969-41A0-ABC2-F32E5A0E4E19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5021544-727A-47A4-A57A-67371B1BD777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AEAB7D1-7A57-4404-A3F1-BC2554C24642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C5D39EB4-201C-4158-BF8C-0655199EB193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50AD8FD-2CC9-488D-AC6F-526F23DC809D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37934FF-D58F-47CC-BAD8-975FB1D696E2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58" name="사각형 설명선 132">
            <a:extLst>
              <a:ext uri="{FF2B5EF4-FFF2-40B4-BE49-F238E27FC236}">
                <a16:creationId xmlns:a16="http://schemas.microsoft.com/office/drawing/2014/main" id="{02E1D074-16D9-4F6A-AF92-53E168038C6F}"/>
              </a:ext>
            </a:extLst>
          </p:cNvPr>
          <p:cNvSpPr/>
          <p:nvPr/>
        </p:nvSpPr>
        <p:spPr bwMode="auto">
          <a:xfrm>
            <a:off x="6940202" y="4593213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59" name="위쪽 화살표 133">
            <a:extLst>
              <a:ext uri="{FF2B5EF4-FFF2-40B4-BE49-F238E27FC236}">
                <a16:creationId xmlns:a16="http://schemas.microsoft.com/office/drawing/2014/main" id="{0BC736BB-810E-4995-8F8B-16955E3D3FAA}"/>
              </a:ext>
            </a:extLst>
          </p:cNvPr>
          <p:cNvSpPr/>
          <p:nvPr/>
        </p:nvSpPr>
        <p:spPr bwMode="auto">
          <a:xfrm rot="3622285">
            <a:off x="7513084" y="4354736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987DE43E-83D8-4385-9936-7A7265852C17}"/>
              </a:ext>
            </a:extLst>
          </p:cNvPr>
          <p:cNvGrpSpPr/>
          <p:nvPr/>
        </p:nvGrpSpPr>
        <p:grpSpPr>
          <a:xfrm>
            <a:off x="9083024" y="4664627"/>
            <a:ext cx="1973538" cy="967910"/>
            <a:chOff x="816877" y="4725144"/>
            <a:chExt cx="1973538" cy="967910"/>
          </a:xfrm>
        </p:grpSpPr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F808F6AA-15BE-409D-96DC-BB33287167FB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67" name="꺾인 연결선 141">
                <a:extLst>
                  <a:ext uri="{FF2B5EF4-FFF2-40B4-BE49-F238E27FC236}">
                    <a16:creationId xmlns:a16="http://schemas.microsoft.com/office/drawing/2014/main" id="{BCAD322F-6786-406B-B89D-4823D7675AC5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꺾인 연결선 142">
                <a:extLst>
                  <a:ext uri="{FF2B5EF4-FFF2-40B4-BE49-F238E27FC236}">
                    <a16:creationId xmlns:a16="http://schemas.microsoft.com/office/drawing/2014/main" id="{4641AD14-C7CD-4A71-81DC-25F2CFA7E5E4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9" name="꺾인 연결선 143">
                <a:extLst>
                  <a:ext uri="{FF2B5EF4-FFF2-40B4-BE49-F238E27FC236}">
                    <a16:creationId xmlns:a16="http://schemas.microsoft.com/office/drawing/2014/main" id="{FC2915F5-F460-4DDE-BD8D-8912F3A6D592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0" name="꺾인 연결선 144">
                <a:extLst>
                  <a:ext uri="{FF2B5EF4-FFF2-40B4-BE49-F238E27FC236}">
                    <a16:creationId xmlns:a16="http://schemas.microsoft.com/office/drawing/2014/main" id="{EE1B72DE-186F-43AC-A0CF-B9147B21E0AA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5C599F36-AF24-4F7D-90EC-B861A5E0E8D9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8D984E21-2FB6-4278-8544-B6FBFF56E455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96CAB20-F3F8-45FB-886A-6A077F7B5DC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771EA5B2-1E41-4BA8-96B2-70ECD2AA1436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서의치대반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BD0D15D-59D3-44FD-8764-AD25DF138C92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71" name="사각형 설명선 145">
            <a:extLst>
              <a:ext uri="{FF2B5EF4-FFF2-40B4-BE49-F238E27FC236}">
                <a16:creationId xmlns:a16="http://schemas.microsoft.com/office/drawing/2014/main" id="{58BE7D42-D81D-4785-97EE-B42C99DD326E}"/>
              </a:ext>
            </a:extLst>
          </p:cNvPr>
          <p:cNvSpPr/>
          <p:nvPr/>
        </p:nvSpPr>
        <p:spPr bwMode="auto">
          <a:xfrm>
            <a:off x="9168885" y="4593213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72" name="위쪽 화살표 146">
            <a:extLst>
              <a:ext uri="{FF2B5EF4-FFF2-40B4-BE49-F238E27FC236}">
                <a16:creationId xmlns:a16="http://schemas.microsoft.com/office/drawing/2014/main" id="{DE6824A7-9E3C-483D-8D23-CE48082E5856}"/>
              </a:ext>
            </a:extLst>
          </p:cNvPr>
          <p:cNvSpPr/>
          <p:nvPr/>
        </p:nvSpPr>
        <p:spPr bwMode="auto">
          <a:xfrm rot="3622285">
            <a:off x="9596857" y="4750837"/>
            <a:ext cx="291615" cy="71813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22F4BF87-FBDB-4C78-9F36-1238161AD14A}"/>
              </a:ext>
            </a:extLst>
          </p:cNvPr>
          <p:cNvGrpSpPr/>
          <p:nvPr/>
        </p:nvGrpSpPr>
        <p:grpSpPr>
          <a:xfrm>
            <a:off x="4615111" y="4666251"/>
            <a:ext cx="1973538" cy="967910"/>
            <a:chOff x="816877" y="4725144"/>
            <a:chExt cx="1973538" cy="967910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B63341DC-E4F1-4B99-9506-06E88458F9C0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80" name="꺾인 연결선 111">
                <a:extLst>
                  <a:ext uri="{FF2B5EF4-FFF2-40B4-BE49-F238E27FC236}">
                    <a16:creationId xmlns:a16="http://schemas.microsoft.com/office/drawing/2014/main" id="{F764C94E-CE25-491C-AF35-5D2D496393B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1" name="꺾인 연결선 112">
                <a:extLst>
                  <a:ext uri="{FF2B5EF4-FFF2-40B4-BE49-F238E27FC236}">
                    <a16:creationId xmlns:a16="http://schemas.microsoft.com/office/drawing/2014/main" id="{9315A81C-1F25-429B-86C3-4CAC44D84C53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꺾인 연결선 113">
                <a:extLst>
                  <a:ext uri="{FF2B5EF4-FFF2-40B4-BE49-F238E27FC236}">
                    <a16:creationId xmlns:a16="http://schemas.microsoft.com/office/drawing/2014/main" id="{E16AA014-247C-46A8-80A4-396C06D099DA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3" name="꺾인 연결선 114">
                <a:extLst>
                  <a:ext uri="{FF2B5EF4-FFF2-40B4-BE49-F238E27FC236}">
                    <a16:creationId xmlns:a16="http://schemas.microsoft.com/office/drawing/2014/main" id="{C5BE35A5-A0BD-461F-8A7B-C1BD2B8BB547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EA5072D-FDE1-45D6-8BA6-42389F26BF7E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F8E8ED47-021A-40D7-93E0-FE3BEE081220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037F32D2-82A6-4590-BF30-830ED5979CB7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3546FE2C-3834-42DB-83AC-C781DC8C638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D174119F-C11B-4721-9717-46CFEB1177A2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84" name="위쪽 화살표 115">
            <a:extLst>
              <a:ext uri="{FF2B5EF4-FFF2-40B4-BE49-F238E27FC236}">
                <a16:creationId xmlns:a16="http://schemas.microsoft.com/office/drawing/2014/main" id="{6390D6C1-E862-4A19-9C8B-CE0607DA7623}"/>
              </a:ext>
            </a:extLst>
          </p:cNvPr>
          <p:cNvSpPr/>
          <p:nvPr/>
        </p:nvSpPr>
        <p:spPr bwMode="auto">
          <a:xfrm rot="3501043">
            <a:off x="5918889" y="4418604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5" name="사각형 설명선 116">
            <a:extLst>
              <a:ext uri="{FF2B5EF4-FFF2-40B4-BE49-F238E27FC236}">
                <a16:creationId xmlns:a16="http://schemas.microsoft.com/office/drawing/2014/main" id="{3190997D-7DFF-46D7-BC0A-3DC283074929}"/>
              </a:ext>
            </a:extLst>
          </p:cNvPr>
          <p:cNvSpPr/>
          <p:nvPr/>
        </p:nvSpPr>
        <p:spPr bwMode="auto">
          <a:xfrm>
            <a:off x="4942974" y="4594837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38517AD-8D6F-44B8-9E16-25C6CC0567FF}"/>
              </a:ext>
            </a:extLst>
          </p:cNvPr>
          <p:cNvGrpSpPr/>
          <p:nvPr/>
        </p:nvGrpSpPr>
        <p:grpSpPr>
          <a:xfrm>
            <a:off x="2391185" y="4666251"/>
            <a:ext cx="1973538" cy="967910"/>
            <a:chOff x="816877" y="4725144"/>
            <a:chExt cx="1973538" cy="967910"/>
          </a:xfrm>
        </p:grpSpPr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5566FBBE-F021-4389-9FA3-CCA7A0C1BA31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93" name="꺾인 연결선 111">
                <a:extLst>
                  <a:ext uri="{FF2B5EF4-FFF2-40B4-BE49-F238E27FC236}">
                    <a16:creationId xmlns:a16="http://schemas.microsoft.com/office/drawing/2014/main" id="{40BBFCC3-94BC-40BF-AF19-6BCE21504A3A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4" name="꺾인 연결선 112">
                <a:extLst>
                  <a:ext uri="{FF2B5EF4-FFF2-40B4-BE49-F238E27FC236}">
                    <a16:creationId xmlns:a16="http://schemas.microsoft.com/office/drawing/2014/main" id="{595A3091-5F39-4C5D-8457-8B3E3B25719E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5" name="꺾인 연결선 113">
                <a:extLst>
                  <a:ext uri="{FF2B5EF4-FFF2-40B4-BE49-F238E27FC236}">
                    <a16:creationId xmlns:a16="http://schemas.microsoft.com/office/drawing/2014/main" id="{77DED6E4-8F89-41CE-8F6C-915B9110D8BB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6" name="꺾인 연결선 114">
                <a:extLst>
                  <a:ext uri="{FF2B5EF4-FFF2-40B4-BE49-F238E27FC236}">
                    <a16:creationId xmlns:a16="http://schemas.microsoft.com/office/drawing/2014/main" id="{A68DAFFC-593B-472E-A1AB-2D421E4B5F8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1B45DBE-CF15-471C-9587-6285E78E9405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14B085D-81A7-4B65-ABFB-0E4870419819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A2479987-1541-4D91-A339-0437B0223025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326F641B-7D60-45BD-B016-375B2892736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977B660-8EF1-4965-8B0A-C42ED7FEF4BD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297" name="위쪽 화살표 115">
            <a:extLst>
              <a:ext uri="{FF2B5EF4-FFF2-40B4-BE49-F238E27FC236}">
                <a16:creationId xmlns:a16="http://schemas.microsoft.com/office/drawing/2014/main" id="{8FFE0E91-76A2-45C4-A991-D15074CF3218}"/>
              </a:ext>
            </a:extLst>
          </p:cNvPr>
          <p:cNvSpPr/>
          <p:nvPr/>
        </p:nvSpPr>
        <p:spPr bwMode="auto">
          <a:xfrm rot="3501043">
            <a:off x="3694963" y="4418604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8" name="사각형 설명선 116">
            <a:extLst>
              <a:ext uri="{FF2B5EF4-FFF2-40B4-BE49-F238E27FC236}">
                <a16:creationId xmlns:a16="http://schemas.microsoft.com/office/drawing/2014/main" id="{C13692A6-33F6-404D-92E8-6E5CAEAA99E1}"/>
              </a:ext>
            </a:extLst>
          </p:cNvPr>
          <p:cNvSpPr/>
          <p:nvPr/>
        </p:nvSpPr>
        <p:spPr bwMode="auto">
          <a:xfrm>
            <a:off x="2719048" y="4594837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B8ECB77-1340-41C4-B643-55502A41F960}"/>
              </a:ext>
            </a:extLst>
          </p:cNvPr>
          <p:cNvSpPr/>
          <p:nvPr/>
        </p:nvSpPr>
        <p:spPr>
          <a:xfrm>
            <a:off x="-15552" y="35929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538411"/>
              </p:ext>
            </p:extLst>
          </p:nvPr>
        </p:nvGraphicFramePr>
        <p:xfrm>
          <a:off x="8104412" y="211913"/>
          <a:ext cx="1800000" cy="2581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https://russelbc.megastudy.net/event/2021/quel/index.asp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https://russelbc.megastudy.net/intro/info/monthly/index.asp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부천학원 내용 추가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파이널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동일 영역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https://russelbc.megastudy.net/intro/2023/final/index.asp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622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D61D7-C8ED-43F6-92E7-66AA59C9F14C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732414-F531-4602-A4F8-AE9CE8A562F4}"/>
              </a:ext>
            </a:extLst>
          </p:cNvPr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7048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2232864" y="1484784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22328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4089450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5617464" y="1484784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5617464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464" y="1675633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007C52C4-FDC0-4790-B49D-E163385C6865}"/>
              </a:ext>
            </a:extLst>
          </p:cNvPr>
          <p:cNvSpPr/>
          <p:nvPr/>
        </p:nvSpPr>
        <p:spPr>
          <a:xfrm>
            <a:off x="7048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42568E-88CA-498E-9208-F898E543D149}"/>
              </a:ext>
            </a:extLst>
          </p:cNvPr>
          <p:cNvSpPr txBox="1"/>
          <p:nvPr/>
        </p:nvSpPr>
        <p:spPr>
          <a:xfrm>
            <a:off x="22328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88E6F4-2ABA-4DD7-BC97-556C88AC697D}"/>
              </a:ext>
            </a:extLst>
          </p:cNvPr>
          <p:cNvSpPr txBox="1"/>
          <p:nvPr/>
        </p:nvSpPr>
        <p:spPr>
          <a:xfrm>
            <a:off x="22328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8" descr="러셀CORE 위클리 모의고사">
            <a:extLst>
              <a:ext uri="{FF2B5EF4-FFF2-40B4-BE49-F238E27FC236}">
                <a16:creationId xmlns:a16="http://schemas.microsoft.com/office/drawing/2014/main" id="{4583E5EF-A5B0-419E-94D5-7F86B85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3" y="3824023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4" y="1491611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2320878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5705477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7" name="모서리가 둥근 직사각형 60">
            <a:extLst>
              <a:ext uri="{FF2B5EF4-FFF2-40B4-BE49-F238E27FC236}">
                <a16:creationId xmlns:a16="http://schemas.microsoft.com/office/drawing/2014/main" id="{CC44B114-B616-41B4-B63B-239D75DAE975}"/>
              </a:ext>
            </a:extLst>
          </p:cNvPr>
          <p:cNvSpPr/>
          <p:nvPr/>
        </p:nvSpPr>
        <p:spPr bwMode="auto">
          <a:xfrm>
            <a:off x="2320878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44DAF2-3844-400E-BADB-46A97490926D}"/>
              </a:ext>
            </a:extLst>
          </p:cNvPr>
          <p:cNvSpPr/>
          <p:nvPr/>
        </p:nvSpPr>
        <p:spPr>
          <a:xfrm>
            <a:off x="690463" y="3479701"/>
            <a:ext cx="3285919" cy="2107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D9A3F8-312B-43EC-B8F9-C688B387A7E4}"/>
              </a:ext>
            </a:extLst>
          </p:cNvPr>
          <p:cNvSpPr/>
          <p:nvPr/>
        </p:nvSpPr>
        <p:spPr>
          <a:xfrm>
            <a:off x="618312" y="3403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2241107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5652291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05" name="타원형 설명선 4">
            <a:extLst>
              <a:ext uri="{FF2B5EF4-FFF2-40B4-BE49-F238E27FC236}">
                <a16:creationId xmlns:a16="http://schemas.microsoft.com/office/drawing/2014/main" id="{A1C75217-BE35-4F23-AC25-3C0BD910C64A}"/>
              </a:ext>
            </a:extLst>
          </p:cNvPr>
          <p:cNvSpPr/>
          <p:nvPr/>
        </p:nvSpPr>
        <p:spPr bwMode="auto">
          <a:xfrm>
            <a:off x="792862" y="3558874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5CEE10-C082-46A7-94B1-AB041D2B22C9}"/>
              </a:ext>
            </a:extLst>
          </p:cNvPr>
          <p:cNvSpPr/>
          <p:nvPr/>
        </p:nvSpPr>
        <p:spPr>
          <a:xfrm>
            <a:off x="735473" y="3631144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033F987-A08D-4599-B58E-5DF0B94DDC16}"/>
              </a:ext>
            </a:extLst>
          </p:cNvPr>
          <p:cNvSpPr/>
          <p:nvPr/>
        </p:nvSpPr>
        <p:spPr>
          <a:xfrm>
            <a:off x="7369908" y="3486330"/>
            <a:ext cx="3240038" cy="20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14DB21-91A1-4DA8-9D8C-EBB25C03C346}"/>
              </a:ext>
            </a:extLst>
          </p:cNvPr>
          <p:cNvSpPr txBox="1"/>
          <p:nvPr/>
        </p:nvSpPr>
        <p:spPr>
          <a:xfrm>
            <a:off x="8897923" y="4346086"/>
            <a:ext cx="1712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출강 수학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 선생님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경향과 시기별 학습 패턴을 반영한 콘텐츠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누적학습과 확인학습을 한번에 가능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6CA7E7F-33F6-49B4-A75C-5055ADE5F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105" y="4010901"/>
            <a:ext cx="819817" cy="10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160A9CF-8CF4-428F-9BD4-73D026BF9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561" y="4370560"/>
            <a:ext cx="805090" cy="108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C7A2A8-AA5F-4B67-906B-22D4B1544106}"/>
              </a:ext>
            </a:extLst>
          </p:cNvPr>
          <p:cNvSpPr/>
          <p:nvPr/>
        </p:nvSpPr>
        <p:spPr bwMode="auto">
          <a:xfrm>
            <a:off x="7398249" y="3517661"/>
            <a:ext cx="908012" cy="199440"/>
          </a:xfrm>
          <a:prstGeom prst="rect">
            <a:avLst/>
          </a:prstGeom>
          <a:solidFill>
            <a:srgbClr val="C0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전용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37286-66C2-46B0-916C-1719860463AF}"/>
              </a:ext>
            </a:extLst>
          </p:cNvPr>
          <p:cNvSpPr txBox="1"/>
          <p:nvPr/>
        </p:nvSpPr>
        <p:spPr>
          <a:xfrm>
            <a:off x="8906271" y="3643713"/>
            <a:ext cx="18565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30" dirty="0">
                <a:latin typeface="+mn-ea"/>
                <a:ea typeface="+mn-ea"/>
              </a:rPr>
              <a:t>시기별 꼭 필요한 핵심 문제 학습</a:t>
            </a:r>
          </a:p>
          <a:p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러셀 부천</a:t>
            </a:r>
            <a:endParaRPr lang="en-US" altLang="ko-KR" sz="1400" b="1" spc="-150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수</a:t>
            </a:r>
            <a:r>
              <a:rPr lang="en-US" altLang="ko-KR" sz="1400" b="1" spc="-150" dirty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영 주간지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7775C6-34E7-4F1F-ACE0-58D1E5F3DEBD}"/>
              </a:ext>
            </a:extLst>
          </p:cNvPr>
          <p:cNvSpPr/>
          <p:nvPr/>
        </p:nvSpPr>
        <p:spPr>
          <a:xfrm>
            <a:off x="8625408" y="5395401"/>
            <a:ext cx="202028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2024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주간지 과목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강사진은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83D010-71F8-4ACD-8B68-C71338A1A75E}"/>
              </a:ext>
            </a:extLst>
          </p:cNvPr>
          <p:cNvSpPr/>
          <p:nvPr/>
        </p:nvSpPr>
        <p:spPr>
          <a:xfrm>
            <a:off x="7347981" y="3488088"/>
            <a:ext cx="3285919" cy="2107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382D4B-9198-4490-8EED-E73817EF022B}"/>
              </a:ext>
            </a:extLst>
          </p:cNvPr>
          <p:cNvSpPr/>
          <p:nvPr/>
        </p:nvSpPr>
        <p:spPr>
          <a:xfrm>
            <a:off x="7275830" y="34118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https://russeldata.megastudy.net/campus/images/russel/intro/2023/final/cont01_img04_05_bc.jpg">
            <a:extLst>
              <a:ext uri="{FF2B5EF4-FFF2-40B4-BE49-F238E27FC236}">
                <a16:creationId xmlns:a16="http://schemas.microsoft.com/office/drawing/2014/main" id="{AB01897E-0F61-44A3-99EB-BD1FF92E6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0" y="4344494"/>
            <a:ext cx="3240000" cy="180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russeldata.megastudy.net/campus/images/russel/intro/2023/final/cont01_img04_06_bc.jpg">
            <a:extLst>
              <a:ext uri="{FF2B5EF4-FFF2-40B4-BE49-F238E27FC236}">
                <a16:creationId xmlns:a16="http://schemas.microsoft.com/office/drawing/2014/main" id="{229D43F8-AF04-4E01-81D5-DDFB71C7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34" y="4338136"/>
            <a:ext cx="3240000" cy="180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07916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파이널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동일 영역 이미지 활용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https://russelbc.megastudy.net/intro/2023/final/index.asp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BE07F3-1B58-4646-AF1C-4FEB8AF0B294}"/>
              </a:ext>
            </a:extLst>
          </p:cNvPr>
          <p:cNvSpPr/>
          <p:nvPr/>
        </p:nvSpPr>
        <p:spPr>
          <a:xfrm>
            <a:off x="759931" y="4329885"/>
            <a:ext cx="6630445" cy="18630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2E1EE68-ED3B-436E-9B6C-8530A91E2E6E}"/>
              </a:ext>
            </a:extLst>
          </p:cNvPr>
          <p:cNvSpPr/>
          <p:nvPr/>
        </p:nvSpPr>
        <p:spPr>
          <a:xfrm>
            <a:off x="687780" y="42536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5BDDE-9422-4AB1-A4F7-BB5B235CDD52}"/>
              </a:ext>
            </a:extLst>
          </p:cNvPr>
          <p:cNvSpPr/>
          <p:nvPr/>
        </p:nvSpPr>
        <p:spPr bwMode="auto">
          <a:xfrm>
            <a:off x="4150377" y="3656897"/>
            <a:ext cx="3234193" cy="1833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DDD8E-0979-4E88-B6B5-F23CA41B2174}"/>
              </a:ext>
            </a:extLst>
          </p:cNvPr>
          <p:cNvSpPr/>
          <p:nvPr/>
        </p:nvSpPr>
        <p:spPr>
          <a:xfrm>
            <a:off x="4111606" y="35747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C5867C-1970-4A52-8829-93A1B92BA9AF}"/>
              </a:ext>
            </a:extLst>
          </p:cNvPr>
          <p:cNvSpPr/>
          <p:nvPr/>
        </p:nvSpPr>
        <p:spPr>
          <a:xfrm>
            <a:off x="2949123" y="433376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C4B39-9D6A-4979-A456-AD615D46A839}"/>
              </a:ext>
            </a:extLst>
          </p:cNvPr>
          <p:cNvSpPr/>
          <p:nvPr/>
        </p:nvSpPr>
        <p:spPr>
          <a:xfrm>
            <a:off x="6304570" y="432720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338686" y="924475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4D56FC4-812A-42A5-9556-8C0477775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14039"/>
              </p:ext>
            </p:extLst>
          </p:nvPr>
        </p:nvGraphicFramePr>
        <p:xfrm>
          <a:off x="344488" y="1196752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293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344492" y="3310702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94384" y="4157756"/>
            <a:ext cx="7113240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D10102-5736-498C-90C8-7686C9682609}"/>
              </a:ext>
            </a:extLst>
          </p:cNvPr>
          <p:cNvSpPr/>
          <p:nvPr/>
        </p:nvSpPr>
        <p:spPr bwMode="auto">
          <a:xfrm>
            <a:off x="338686" y="2566227"/>
            <a:ext cx="6649018" cy="36805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59A6CC-346A-4836-9595-F2B15004AEFA}"/>
              </a:ext>
            </a:extLst>
          </p:cNvPr>
          <p:cNvSpPr/>
          <p:nvPr/>
        </p:nvSpPr>
        <p:spPr>
          <a:xfrm>
            <a:off x="299915" y="24841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244CB4-6704-4123-948B-962EA9EB5650}"/>
              </a:ext>
            </a:extLst>
          </p:cNvPr>
          <p:cNvSpPr/>
          <p:nvPr/>
        </p:nvSpPr>
        <p:spPr bwMode="auto">
          <a:xfrm>
            <a:off x="3976977" y="3320228"/>
            <a:ext cx="2977171" cy="1761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EB1D2A-3BC9-43FF-B290-86B1600309D5}"/>
              </a:ext>
            </a:extLst>
          </p:cNvPr>
          <p:cNvSpPr/>
          <p:nvPr/>
        </p:nvSpPr>
        <p:spPr>
          <a:xfrm>
            <a:off x="3938206" y="32381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900" dirty="0"/>
              <a:t>2024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부천 </a:t>
            </a:r>
            <a:r>
              <a:rPr lang="en-US" altLang="ko-KR" sz="900" dirty="0"/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419850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73071C-2D8A-492B-87F3-8210CC8AA028}"/>
              </a:ext>
            </a:extLst>
          </p:cNvPr>
          <p:cNvSpPr/>
          <p:nvPr/>
        </p:nvSpPr>
        <p:spPr bwMode="auto">
          <a:xfrm>
            <a:off x="2608948" y="4374341"/>
            <a:ext cx="838928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3F4FB7-AFF0-4C34-9393-0A05675033FF}"/>
              </a:ext>
            </a:extLst>
          </p:cNvPr>
          <p:cNvSpPr/>
          <p:nvPr/>
        </p:nvSpPr>
        <p:spPr>
          <a:xfrm>
            <a:off x="2570176" y="42922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F301C1-4087-4A29-AF54-461FAAF6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66" y="3446884"/>
            <a:ext cx="1292446" cy="3217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9536"/>
              </p:ext>
            </p:extLst>
          </p:nvPr>
        </p:nvGraphicFramePr>
        <p:xfrm>
          <a:off x="8103684" y="218024"/>
          <a:ext cx="1800000" cy="102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맨 마지막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64D9CB0-1D18-4FD4-A98D-F15C007969AE}"/>
              </a:ext>
            </a:extLst>
          </p:cNvPr>
          <p:cNvSpPr txBox="1"/>
          <p:nvPr/>
        </p:nvSpPr>
        <p:spPr>
          <a:xfrm>
            <a:off x="2804072" y="3182118"/>
            <a:ext cx="306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D4B95-30EE-4698-A2FE-BFEA5D8F4AF6}"/>
              </a:ext>
            </a:extLst>
          </p:cNvPr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CBA6C6-F013-4D6E-8E0F-2D1448654E55}"/>
              </a:ext>
            </a:extLst>
          </p:cNvPr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7E254-9855-44DF-BCA7-26D2F12CE4BD}"/>
              </a:ext>
            </a:extLst>
          </p:cNvPr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0F4771-74C9-4B73-BE99-C94C3065FFB2}"/>
              </a:ext>
            </a:extLst>
          </p:cNvPr>
          <p:cNvSpPr/>
          <p:nvPr/>
        </p:nvSpPr>
        <p:spPr>
          <a:xfrm>
            <a:off x="148609" y="925048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6B5708-4ADB-4D64-8A76-8EEF5975FEF8}"/>
              </a:ext>
            </a:extLst>
          </p:cNvPr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2C6EDE-3BFB-479F-9546-4881BFACC081}"/>
              </a:ext>
            </a:extLst>
          </p:cNvPr>
          <p:cNvSpPr/>
          <p:nvPr/>
        </p:nvSpPr>
        <p:spPr>
          <a:xfrm>
            <a:off x="131967" y="1979746"/>
            <a:ext cx="2475358" cy="4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러셀 부천에서 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477E3950-349C-4280-9F63-6143A64FB229}"/>
              </a:ext>
            </a:extLst>
          </p:cNvPr>
          <p:cNvSpPr/>
          <p:nvPr/>
        </p:nvSpPr>
        <p:spPr bwMode="auto">
          <a:xfrm>
            <a:off x="148610" y="2573159"/>
            <a:ext cx="3220214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3/1(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순차 개강 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ㅣ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모집요강 지원자격 해당자 순 접수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0ED1B-D502-4E1C-B306-2DE8BC6EC709}"/>
              </a:ext>
            </a:extLst>
          </p:cNvPr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C8116A-E2CC-4099-B4F9-0F4F5341691F}"/>
              </a:ext>
            </a:extLst>
          </p:cNvPr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46">
            <a:extLst>
              <a:ext uri="{FF2B5EF4-FFF2-40B4-BE49-F238E27FC236}">
                <a16:creationId xmlns:a16="http://schemas.microsoft.com/office/drawing/2014/main" id="{68507C03-9164-453A-AE5F-B79EC13741B8}"/>
              </a:ext>
            </a:extLst>
          </p:cNvPr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F4A86A-3C01-47AA-BA8A-8C13D066B6E3}"/>
              </a:ext>
            </a:extLst>
          </p:cNvPr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3/1(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순차 개강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EB92E-0354-436A-A9CC-20C34021B844}"/>
              </a:ext>
            </a:extLst>
          </p:cNvPr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812502-0C50-44EA-BF0D-17009940F96A}"/>
              </a:ext>
            </a:extLst>
          </p:cNvPr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8C3AD5-0196-4ED7-A050-6BFB957313CB}"/>
              </a:ext>
            </a:extLst>
          </p:cNvPr>
          <p:cNvSpPr/>
          <p:nvPr/>
        </p:nvSpPr>
        <p:spPr>
          <a:xfrm>
            <a:off x="1192304" y="2006963"/>
            <a:ext cx="468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E7528F-CEBF-4098-BB2D-622397A1DB9F}"/>
              </a:ext>
            </a:extLst>
          </p:cNvPr>
          <p:cNvSpPr/>
          <p:nvPr/>
        </p:nvSpPr>
        <p:spPr>
          <a:xfrm>
            <a:off x="1120153" y="19079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3882D1-E3DF-4EF7-8FAD-FEF9F93D4577}"/>
              </a:ext>
            </a:extLst>
          </p:cNvPr>
          <p:cNvSpPr/>
          <p:nvPr/>
        </p:nvSpPr>
        <p:spPr>
          <a:xfrm>
            <a:off x="148608" y="2578520"/>
            <a:ext cx="3220214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9B6CED-21F3-4A2A-97DB-C9EF66ACACDA}"/>
              </a:ext>
            </a:extLst>
          </p:cNvPr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6D77FE-A641-4F9A-87A1-C2F01FD97EAD}"/>
              </a:ext>
            </a:extLst>
          </p:cNvPr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95A96E-D452-499C-8524-1D0122D730F3}"/>
              </a:ext>
            </a:extLst>
          </p:cNvPr>
          <p:cNvSpPr/>
          <p:nvPr/>
        </p:nvSpPr>
        <p:spPr>
          <a:xfrm>
            <a:off x="-15001" y="4959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C74654-9C23-4CC5-B659-5C05ADB9A6B7}"/>
              </a:ext>
            </a:extLst>
          </p:cNvPr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9F29AA-E670-49C7-B09B-174946DBFCCD}"/>
              </a:ext>
            </a:extLst>
          </p:cNvPr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62429-298A-42E5-9FF7-50C542105A39}"/>
              </a:ext>
            </a:extLst>
          </p:cNvPr>
          <p:cNvSpPr/>
          <p:nvPr/>
        </p:nvSpPr>
        <p:spPr>
          <a:xfrm>
            <a:off x="2844249" y="41910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CE90C0-FAC5-4BEE-9E39-B403B04977AE}"/>
              </a:ext>
            </a:extLst>
          </p:cNvPr>
          <p:cNvSpPr/>
          <p:nvPr/>
        </p:nvSpPr>
        <p:spPr bwMode="auto">
          <a:xfrm>
            <a:off x="2963743" y="4276318"/>
            <a:ext cx="1103193" cy="13434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</a:t>
            </a:r>
            <a:r>
              <a:rPr lang="ko-KR" altLang="en-US" sz="2800" b="1" spc="-150" dirty="0" err="1">
                <a:latin typeface="+mn-ea"/>
                <a:ea typeface="+mn-ea"/>
              </a:rPr>
              <a:t>정규반</a:t>
            </a:r>
            <a:endParaRPr lang="ko-KR" altLang="en-US" sz="2800" b="1" spc="-15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</a:t>
            </a:r>
            <a:r>
              <a:rPr lang="ko-KR" altLang="en-US" sz="1000" spc="-150" dirty="0" err="1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343175" y="2671129"/>
            <a:ext cx="2881633" cy="513797"/>
            <a:chOff x="2993425" y="3861048"/>
            <a:chExt cx="2881633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2881633" cy="299153"/>
              <a:chOff x="-246935" y="4515796"/>
              <a:chExt cx="2881633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2157963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현장 접수 </a:t>
                </a:r>
                <a:r>
                  <a:rPr lang="ko-KR" altLang="en-US" sz="9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ㅣ</a:t>
                </a:r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모집요강 지원자격 해당자 순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1069524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3/1(</a:t>
              </a:r>
              <a:r>
                <a:rPr lang="ko-KR" altLang="en-US" sz="900" spc="-150" dirty="0">
                  <a:latin typeface="+mn-ea"/>
                  <a:ea typeface="+mn-ea"/>
                </a:rPr>
                <a:t>금</a:t>
              </a:r>
              <a:r>
                <a:rPr lang="en-US" altLang="ko-KR" sz="900" spc="-150" dirty="0">
                  <a:latin typeface="+mn-ea"/>
                  <a:ea typeface="+mn-ea"/>
                </a:rPr>
                <a:t>)</a:t>
              </a:r>
              <a:r>
                <a:rPr lang="ko-KR" altLang="en-US" sz="900" spc="-150" dirty="0">
                  <a:latin typeface="+mn-ea"/>
                  <a:ea typeface="+mn-ea"/>
                </a:rPr>
                <a:t>부터 순차 개강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233161" y="3469096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461253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08993" y="422896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 부천에서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1516219" y="2151495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1477447" y="20693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293474" y="2597698"/>
            <a:ext cx="2882472" cy="63213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240124" y="251872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643878"/>
              </p:ext>
            </p:extLst>
          </p:nvPr>
        </p:nvGraphicFramePr>
        <p:xfrm>
          <a:off x="8122928" y="211913"/>
          <a:ext cx="1800000" cy="159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평촌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https://pf.kakao.com/_sFgGxj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042161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464734" y="3535791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425962" y="34536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1429120" y="3683852"/>
            <a:ext cx="53069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1390348" y="36017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553225" y="4174658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부천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597691"/>
              </p:ext>
            </p:extLst>
          </p:nvPr>
        </p:nvGraphicFramePr>
        <p:xfrm>
          <a:off x="234921" y="4709621"/>
          <a:ext cx="29858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929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169895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3/1(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부터 순차 개강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현장 접수 </a:t>
                      </a:r>
                      <a:r>
                        <a:rPr lang="ko-KR" altLang="en-US" sz="900" b="0" spc="-150" dirty="0" err="1">
                          <a:solidFill>
                            <a:schemeClr val="tx1"/>
                          </a:solidFill>
                        </a:rPr>
                        <a:t>ㅣ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 모집요강 지원자격 해당자 순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입학문의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전화 상담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032.265.1010</a:t>
                      </a:r>
                    </a:p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온라인 상담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155197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980448" y="6012589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919119" y="59363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1001931" y="4198842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963159" y="41167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3750473" y="70346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부천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D593869-88E2-4D00-9BD4-94C45D6C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509772"/>
              </p:ext>
            </p:extLst>
          </p:nvPr>
        </p:nvGraphicFramePr>
        <p:xfrm>
          <a:off x="3431138" y="1358366"/>
          <a:ext cx="2933502" cy="29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794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1002854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1002854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</a:tblGrid>
              <a:tr h="295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입학 상담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등록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③ 입학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675221FD-B218-4325-BC6B-B9D1E3761144}"/>
              </a:ext>
            </a:extLst>
          </p:cNvPr>
          <p:cNvSpPr/>
          <p:nvPr/>
        </p:nvSpPr>
        <p:spPr bwMode="auto">
          <a:xfrm>
            <a:off x="4245734" y="134046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화살표: 갈매기형 수장 90">
            <a:extLst>
              <a:ext uri="{FF2B5EF4-FFF2-40B4-BE49-F238E27FC236}">
                <a16:creationId xmlns:a16="http://schemas.microsoft.com/office/drawing/2014/main" id="{9CCAA162-1573-46BC-BF26-FAEF8DBEDDB9}"/>
              </a:ext>
            </a:extLst>
          </p:cNvPr>
          <p:cNvSpPr/>
          <p:nvPr/>
        </p:nvSpPr>
        <p:spPr bwMode="auto">
          <a:xfrm>
            <a:off x="5306489" y="134046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C1913C-0655-4334-91AC-C342571039DC}"/>
              </a:ext>
            </a:extLst>
          </p:cNvPr>
          <p:cNvSpPr/>
          <p:nvPr/>
        </p:nvSpPr>
        <p:spPr>
          <a:xfrm>
            <a:off x="3414044" y="1855336"/>
            <a:ext cx="3012579" cy="3254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spc="-100" dirty="0">
                <a:latin typeface="+mn-ea"/>
                <a:ea typeface="+mn-ea"/>
              </a:rPr>
              <a:t>입학 상담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방문상담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상담일시 예약 필수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상담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u="sng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en-US" altLang="ko-KR" b="1" u="sng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유선상담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032.265.1010</a:t>
            </a:r>
          </a:p>
          <a:p>
            <a:pPr>
              <a:lnSpc>
                <a:spcPct val="150000"/>
              </a:lnSpc>
            </a:pP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2. </a:t>
            </a:r>
            <a:r>
              <a:rPr lang="ko-KR" altLang="en-US" sz="900" b="1" spc="-100" dirty="0">
                <a:latin typeface="+mn-ea"/>
                <a:ea typeface="+mn-ea"/>
              </a:rPr>
              <a:t>전형 확인 및 강의 선택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모집요강 확인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 또는 상담 채널 제출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[</a:t>
            </a:r>
            <a:r>
              <a:rPr lang="ko-KR" altLang="en-US" b="1" u="sng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</a:t>
            </a:r>
            <a:r>
              <a:rPr lang="en-US" altLang="ko-KR" b="1" u="sng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 선택 및 등록 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 결제 中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택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바른공부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자습전용관 등록 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 결제 中 </a:t>
            </a: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택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3. </a:t>
            </a:r>
            <a:r>
              <a:rPr lang="ko-KR" altLang="en-US" sz="900" b="1" spc="-100" dirty="0">
                <a:latin typeface="+mn-ea"/>
                <a:ea typeface="+mn-ea"/>
              </a:rPr>
              <a:t>입학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00" dirty="0" err="1">
                <a:latin typeface="+mn-ea"/>
                <a:ea typeface="+mn-ea"/>
              </a:rPr>
              <a:t>신규생</a:t>
            </a:r>
            <a:r>
              <a:rPr lang="ko-KR" altLang="en-US" spc="-100" dirty="0">
                <a:latin typeface="+mn-ea"/>
                <a:ea typeface="+mn-ea"/>
              </a:rPr>
              <a:t> 오리엔테이션 참석 필수</a:t>
            </a: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※ </a:t>
            </a:r>
            <a:r>
              <a:rPr lang="ko-KR" altLang="en-US" spc="-100" dirty="0">
                <a:latin typeface="+mn-ea"/>
                <a:ea typeface="+mn-ea"/>
              </a:rPr>
              <a:t>등록생에게 별도 안내</a:t>
            </a:r>
            <a:endParaRPr lang="en-US" altLang="ko-KR" sz="700" spc="-100" dirty="0">
              <a:latin typeface="+mn-ea"/>
              <a:ea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EA74171-0293-4577-A221-1ACBB39E74D0}"/>
              </a:ext>
            </a:extLst>
          </p:cNvPr>
          <p:cNvSpPr/>
          <p:nvPr/>
        </p:nvSpPr>
        <p:spPr bwMode="auto">
          <a:xfrm>
            <a:off x="4216691" y="727441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F24D82-F62C-4C25-BF67-8EC6D5304055}"/>
              </a:ext>
            </a:extLst>
          </p:cNvPr>
          <p:cNvSpPr/>
          <p:nvPr/>
        </p:nvSpPr>
        <p:spPr>
          <a:xfrm>
            <a:off x="4177919" y="64532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모서리가 둥근 직사각형 46">
            <a:extLst>
              <a:ext uri="{FF2B5EF4-FFF2-40B4-BE49-F238E27FC236}">
                <a16:creationId xmlns:a16="http://schemas.microsoft.com/office/drawing/2014/main" id="{21FD8BE0-9D85-4AAF-85CD-50EF41CC1052}"/>
              </a:ext>
            </a:extLst>
          </p:cNvPr>
          <p:cNvSpPr/>
          <p:nvPr/>
        </p:nvSpPr>
        <p:spPr bwMode="auto">
          <a:xfrm>
            <a:off x="1670468" y="5618927"/>
            <a:ext cx="692013" cy="1790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590C7F-0101-4BE2-9C3E-3A29AB64537E}"/>
              </a:ext>
            </a:extLst>
          </p:cNvPr>
          <p:cNvSpPr/>
          <p:nvPr/>
        </p:nvSpPr>
        <p:spPr>
          <a:xfrm>
            <a:off x="2230502" y="554272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60A11-E2FD-4E4D-A935-7175F299E722}"/>
              </a:ext>
            </a:extLst>
          </p:cNvPr>
          <p:cNvSpPr/>
          <p:nvPr/>
        </p:nvSpPr>
        <p:spPr>
          <a:xfrm>
            <a:off x="3414044" y="3929012"/>
            <a:ext cx="2830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 방법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 버튼 클릭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부천학원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채널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상담원 채팅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이미지 파일 전송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503C591-EC42-4FCA-A3A3-0FE9F353CE7E}"/>
              </a:ext>
            </a:extLst>
          </p:cNvPr>
          <p:cNvSpPr/>
          <p:nvPr/>
        </p:nvSpPr>
        <p:spPr>
          <a:xfrm>
            <a:off x="4487857" y="22753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905621-818B-4FD5-AD7E-BFA052120ADF}"/>
              </a:ext>
            </a:extLst>
          </p:cNvPr>
          <p:cNvSpPr/>
          <p:nvPr/>
        </p:nvSpPr>
        <p:spPr>
          <a:xfrm>
            <a:off x="5097016" y="323304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801913"/>
            <a:ext cx="7881563" cy="57918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275225"/>
            <a:ext cx="3012579" cy="64661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9728" y="5732172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378273"/>
              </p:ext>
            </p:extLst>
          </p:nvPr>
        </p:nvGraphicFramePr>
        <p:xfrm>
          <a:off x="8122928" y="211913"/>
          <a:ext cx="1800000" cy="63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567549" y="38145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>
                <a:latin typeface="+mn-ea"/>
                <a:ea typeface="+mn-ea"/>
              </a:rPr>
              <a:t>부천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</a:t>
            </a:r>
            <a:r>
              <a:rPr lang="ko-KR" altLang="en-US" sz="1200" b="1" spc="-150" dirty="0" err="1">
                <a:latin typeface="+mn-ea"/>
                <a:ea typeface="+mn-ea"/>
              </a:rPr>
              <a:t>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1024294" y="398230"/>
            <a:ext cx="68119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985522" y="3161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DBD13-F350-4F4F-8082-10AF890DA165}"/>
              </a:ext>
            </a:extLst>
          </p:cNvPr>
          <p:cNvSpPr/>
          <p:nvPr/>
        </p:nvSpPr>
        <p:spPr>
          <a:xfrm>
            <a:off x="245285" y="828398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모의고사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/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내신 전형 모집요강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7197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CF0F9A-783B-46BC-9235-10E1A9817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79711"/>
              </p:ext>
            </p:extLst>
          </p:nvPr>
        </p:nvGraphicFramePr>
        <p:xfrm>
          <a:off x="272837" y="1130729"/>
          <a:ext cx="7776508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85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1296085">
                  <a:extLst>
                    <a:ext uri="{9D8B030D-6E8A-4147-A177-3AD203B41FA5}">
                      <a16:colId xmlns:a16="http://schemas.microsoft.com/office/drawing/2014/main" val="3543974156"/>
                    </a:ext>
                  </a:extLst>
                </a:gridCol>
                <a:gridCol w="1386073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  <a:gridCol w="599923">
                  <a:extLst>
                    <a:ext uri="{9D8B030D-6E8A-4147-A177-3AD203B41FA5}">
                      <a16:colId xmlns:a16="http://schemas.microsoft.com/office/drawing/2014/main" val="3306886648"/>
                    </a:ext>
                  </a:extLst>
                </a:gridCol>
                <a:gridCol w="1902257">
                  <a:extLst>
                    <a:ext uri="{9D8B030D-6E8A-4147-A177-3AD203B41FA5}">
                      <a16:colId xmlns:a16="http://schemas.microsoft.com/office/drawing/2014/main" val="1429221270"/>
                    </a:ext>
                  </a:extLst>
                </a:gridCol>
                <a:gridCol w="1296085">
                  <a:extLst>
                    <a:ext uri="{9D8B030D-6E8A-4147-A177-3AD203B41FA5}">
                      <a16:colId xmlns:a16="http://schemas.microsoft.com/office/drawing/2014/main" val="45221958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 전형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 전형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반영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등급 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내신평균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4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 모의고사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중 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학기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학기까지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원점수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석차등급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 기재된 모든 교과 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확통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반영 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1.4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1.6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1.8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95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2.0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310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개별 상담 진행 후 정원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 선발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1852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6AE918-8475-4807-86DB-F9DCEB07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408720"/>
              </p:ext>
            </p:extLst>
          </p:nvPr>
        </p:nvGraphicFramePr>
        <p:xfrm>
          <a:off x="272837" y="5027319"/>
          <a:ext cx="295355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60">
                  <a:extLst>
                    <a:ext uri="{9D8B030D-6E8A-4147-A177-3AD203B41FA5}">
                      <a16:colId xmlns:a16="http://schemas.microsoft.com/office/drawing/2014/main" val="3804121388"/>
                    </a:ext>
                  </a:extLst>
                </a:gridCol>
                <a:gridCol w="2461297">
                  <a:extLst>
                    <a:ext uri="{9D8B030D-6E8A-4147-A177-3AD203B41FA5}">
                      <a16:colId xmlns:a16="http://schemas.microsoft.com/office/drawing/2014/main" val="28567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제출서류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필수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: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대학수학능력시험 성적 증명서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해당자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: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월 평가원 모의고사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01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61949C-472E-453D-9D55-BE9604FD4352}"/>
              </a:ext>
            </a:extLst>
          </p:cNvPr>
          <p:cNvSpPr/>
          <p:nvPr/>
        </p:nvSpPr>
        <p:spPr>
          <a:xfrm>
            <a:off x="238898" y="5653520"/>
            <a:ext cx="3010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문서번호가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작성된 성적증명서 제출은 필수입니다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 (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온라인 모의고사 성적 적용 불가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3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월부터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승강반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제도에 따라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승반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강반이 이루어지며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결과에 따라 지원 혜택은 변경될 수 있습니다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예체능 전형은 서울대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1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전형까지만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가능하며 서울대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1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전형 외 인원은 모두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2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전형으로 지원 혜택이 적용됩니다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자퇴생의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경우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N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수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그린반으로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배정됩니다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801913"/>
            <a:ext cx="3015949" cy="514736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7"/>
            <a:ext cx="3012579" cy="55175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22544" y="5137918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38312"/>
              </p:ext>
            </p:extLst>
          </p:nvPr>
        </p:nvGraphicFramePr>
        <p:xfrm>
          <a:off x="8122928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DBD13-F350-4F4F-8082-10AF890DA165}"/>
              </a:ext>
            </a:extLst>
          </p:cNvPr>
          <p:cNvSpPr/>
          <p:nvPr/>
        </p:nvSpPr>
        <p:spPr>
          <a:xfrm>
            <a:off x="245285" y="828398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대학교 전형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(23~24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학번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)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 모집요강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7197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E12C164-05FA-4988-89B9-BCCE9DFE8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89205"/>
              </p:ext>
            </p:extLst>
          </p:nvPr>
        </p:nvGraphicFramePr>
        <p:xfrm>
          <a:off x="270081" y="1124434"/>
          <a:ext cx="2882719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037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2211682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 자격 조건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의예계열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약대 포함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POSTECH / KAIST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UNIST / DGIST / GIST / KENTECH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사관학교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경찰대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서울교대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경인교대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한국교원대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바이오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숙명여대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인하대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아주대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국민대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세종대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단국대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죽전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숭실대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항공대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기타 교육대학</a:t>
                      </a:r>
                      <a:endParaRPr lang="en-US" altLang="ko-KR" sz="900" b="0" i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 외 수도권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년제 대학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지방국립대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71A3B66-C2BC-48FF-BEA7-430305AC0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362068"/>
              </p:ext>
            </p:extLst>
          </p:nvPr>
        </p:nvGraphicFramePr>
        <p:xfrm>
          <a:off x="255796" y="4212089"/>
          <a:ext cx="289700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362">
                  <a:extLst>
                    <a:ext uri="{9D8B030D-6E8A-4147-A177-3AD203B41FA5}">
                      <a16:colId xmlns:a16="http://schemas.microsoft.com/office/drawing/2014/main" val="3804121388"/>
                    </a:ext>
                  </a:extLst>
                </a:gridCol>
                <a:gridCol w="2222642">
                  <a:extLst>
                    <a:ext uri="{9D8B030D-6E8A-4147-A177-3AD203B41FA5}">
                      <a16:colId xmlns:a16="http://schemas.microsoft.com/office/drawing/2014/main" val="28567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제출서류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대학수학능력시험 성적 증명서</a:t>
                      </a:r>
                    </a:p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대학교 재학증명서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합격증명서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휴학증명서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中 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018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9A9FE-241F-4E17-A6EF-5EE71ABDF0E7}"/>
              </a:ext>
            </a:extLst>
          </p:cNvPr>
          <p:cNvSpPr/>
          <p:nvPr/>
        </p:nvSpPr>
        <p:spPr>
          <a:xfrm>
            <a:off x="213812" y="4869763"/>
            <a:ext cx="30830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대학교 전형은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23~24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학번까지 적용되며 이전 학번은 별도 상담이 필요합니다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pc="-150" dirty="0">
                <a:solidFill>
                  <a:srgbClr val="E30C0C"/>
                </a:solidFill>
                <a:latin typeface="+mn-ea"/>
                <a:ea typeface="+mn-ea"/>
              </a:rPr>
              <a:t>위 기준은 “최종합격“ 기준으로</a:t>
            </a:r>
            <a:r>
              <a:rPr lang="en-US" altLang="ko-KR" spc="-150" dirty="0">
                <a:solidFill>
                  <a:srgbClr val="E30C0C"/>
                </a:solidFill>
                <a:latin typeface="+mn-ea"/>
                <a:ea typeface="+mn-ea"/>
              </a:rPr>
              <a:t>, 1</a:t>
            </a:r>
            <a:r>
              <a:rPr lang="ko-KR" altLang="en-US" spc="-150" dirty="0">
                <a:solidFill>
                  <a:srgbClr val="E30C0C"/>
                </a:solidFill>
                <a:latin typeface="+mn-ea"/>
                <a:ea typeface="+mn-ea"/>
              </a:rPr>
              <a:t>차 합격자의 경우 “최종합격“ 해당 반 전형보다 </a:t>
            </a:r>
            <a:r>
              <a:rPr lang="en-US" altLang="ko-KR" spc="-150" dirty="0">
                <a:solidFill>
                  <a:srgbClr val="E30C0C"/>
                </a:solidFill>
                <a:latin typeface="+mn-ea"/>
                <a:ea typeface="+mn-ea"/>
              </a:rPr>
              <a:t>1</a:t>
            </a:r>
            <a:r>
              <a:rPr lang="ko-KR" altLang="en-US" spc="-150" dirty="0">
                <a:solidFill>
                  <a:srgbClr val="E30C0C"/>
                </a:solidFill>
                <a:latin typeface="+mn-ea"/>
                <a:ea typeface="+mn-ea"/>
              </a:rPr>
              <a:t>단계 아래로 인정합니다</a:t>
            </a:r>
            <a:r>
              <a:rPr lang="en-US" altLang="ko-KR" spc="-150" dirty="0">
                <a:solidFill>
                  <a:srgbClr val="E30C0C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3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월부터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승강반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제도에 따라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승반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강반이 이루어지며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결과에 따라 지원 혜택은 변경될 수 있습니다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대학교 전형 입학 시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서울대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혜택을 적용을 받을 경우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'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서울대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1',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혜택을 적용 받을 경우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'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2'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로 배정됩니다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33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64252"/>
              </p:ext>
            </p:extLst>
          </p:nvPr>
        </p:nvGraphicFramePr>
        <p:xfrm>
          <a:off x="8114539" y="211913"/>
          <a:ext cx="1800000" cy="297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https://russelbc.megastudy.net/russel/campus_common/russel_danka/russel_danka_new.asp?idx=1481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접수방법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입학문의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https://russelbc.megastudy.net/russel/entinfo/popup_notice_service_nonlogin.asp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729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https://pf.kakao.com/_sFgGxj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67777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9429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A6B75-3FE2-47C4-93F7-022BFB868744}"/>
              </a:ext>
            </a:extLst>
          </p:cNvPr>
          <p:cNvSpPr txBox="1"/>
          <p:nvPr/>
        </p:nvSpPr>
        <p:spPr>
          <a:xfrm>
            <a:off x="149430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 부천에서 경쟁하는 것이</a:t>
            </a:r>
            <a:endParaRPr lang="en-US" altLang="ko-KR" sz="1400" spc="-150" dirty="0">
              <a:latin typeface="+mn-ea"/>
              <a:ea typeface="+mn-ea"/>
            </a:endParaRP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4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49428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6E90C90-45E1-4D8C-ADD0-7FBFEE40B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49291"/>
              </p:ext>
            </p:extLst>
          </p:nvPr>
        </p:nvGraphicFramePr>
        <p:xfrm>
          <a:off x="107484" y="4658209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부천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부천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BB0D29-29E0-45FD-8FB2-EE19423FD02D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D5F5D-F054-4479-9DFB-BDD06FC450E8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A2C9D-E667-48DD-93AD-1263578C3888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9229C6-B25E-4D61-9EF0-4211D2E59553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F74F8-BE05-4449-8139-B38AFC377934}"/>
              </a:ext>
            </a:extLst>
          </p:cNvPr>
          <p:cNvSpPr/>
          <p:nvPr/>
        </p:nvSpPr>
        <p:spPr>
          <a:xfrm>
            <a:off x="6545922" y="13674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578158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59BB2-22DF-421E-BA6B-4ADE7CA16A49}"/>
              </a:ext>
            </a:extLst>
          </p:cNvPr>
          <p:cNvSpPr/>
          <p:nvPr/>
        </p:nvSpPr>
        <p:spPr bwMode="auto">
          <a:xfrm>
            <a:off x="3800873" y="2798969"/>
            <a:ext cx="704016" cy="2965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8950DB-3A67-4AFF-B5AD-A96011361586}"/>
              </a:ext>
            </a:extLst>
          </p:cNvPr>
          <p:cNvSpPr/>
          <p:nvPr/>
        </p:nvSpPr>
        <p:spPr>
          <a:xfrm>
            <a:off x="3762100" y="27168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3A3CF-0559-4C5A-89CA-BD081580217D}"/>
              </a:ext>
            </a:extLst>
          </p:cNvPr>
          <p:cNvSpPr/>
          <p:nvPr/>
        </p:nvSpPr>
        <p:spPr bwMode="auto">
          <a:xfrm>
            <a:off x="2127811" y="3351092"/>
            <a:ext cx="3769608" cy="115372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10AFFA-39C0-4AC4-B15E-C20EF839F7BE}"/>
              </a:ext>
            </a:extLst>
          </p:cNvPr>
          <p:cNvSpPr/>
          <p:nvPr/>
        </p:nvSpPr>
        <p:spPr bwMode="auto">
          <a:xfrm>
            <a:off x="610846" y="4871195"/>
            <a:ext cx="513279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826CE5-147C-4F19-85C0-7BC6BAADED88}"/>
              </a:ext>
            </a:extLst>
          </p:cNvPr>
          <p:cNvSpPr/>
          <p:nvPr/>
        </p:nvSpPr>
        <p:spPr>
          <a:xfrm>
            <a:off x="572073" y="478907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F98C9A-0FA2-4CD0-A599-1818A38E7BAA}"/>
              </a:ext>
            </a:extLst>
          </p:cNvPr>
          <p:cNvSpPr/>
          <p:nvPr/>
        </p:nvSpPr>
        <p:spPr bwMode="auto">
          <a:xfrm>
            <a:off x="4191534" y="4863075"/>
            <a:ext cx="513279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0B06FF-8E48-4864-8FAD-A547CB5A582F}"/>
              </a:ext>
            </a:extLst>
          </p:cNvPr>
          <p:cNvSpPr/>
          <p:nvPr/>
        </p:nvSpPr>
        <p:spPr>
          <a:xfrm>
            <a:off x="4152761" y="478095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2084B34-12C0-4940-A7FB-CFFEBC172F6C}"/>
              </a:ext>
            </a:extLst>
          </p:cNvPr>
          <p:cNvGrpSpPr/>
          <p:nvPr/>
        </p:nvGrpSpPr>
        <p:grpSpPr>
          <a:xfrm>
            <a:off x="2187418" y="3384617"/>
            <a:ext cx="3710001" cy="1144395"/>
            <a:chOff x="1904172" y="3501883"/>
            <a:chExt cx="3710001" cy="1144395"/>
          </a:xfrm>
        </p:grpSpPr>
        <p:sp>
          <p:nvSpPr>
            <p:cNvPr id="30" name="모서리가 둥근 직사각형 31">
              <a:extLst>
                <a:ext uri="{FF2B5EF4-FFF2-40B4-BE49-F238E27FC236}">
                  <a16:creationId xmlns:a16="http://schemas.microsoft.com/office/drawing/2014/main" id="{9659091C-8A7F-452A-B2E3-872EE4C19452}"/>
                </a:ext>
              </a:extLst>
            </p:cNvPr>
            <p:cNvSpPr/>
            <p:nvPr/>
          </p:nvSpPr>
          <p:spPr bwMode="auto">
            <a:xfrm>
              <a:off x="1904172" y="384145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ED5353-7A42-4D6B-84E6-CCB3D89E8645}"/>
                </a:ext>
              </a:extLst>
            </p:cNvPr>
            <p:cNvSpPr txBox="1"/>
            <p:nvPr/>
          </p:nvSpPr>
          <p:spPr>
            <a:xfrm>
              <a:off x="2624252" y="3844596"/>
              <a:ext cx="2989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현장 접수 </a:t>
              </a:r>
              <a:r>
                <a:rPr lang="ko-KR" altLang="en-US" sz="1200" spc="-15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ㅣ</a:t>
              </a:r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모집요강 지원자격 해당자 순 접수</a:t>
              </a:r>
            </a:p>
          </p:txBody>
        </p:sp>
        <p:sp>
          <p:nvSpPr>
            <p:cNvPr id="33" name="모서리가 둥근 직사각형 26">
              <a:extLst>
                <a:ext uri="{FF2B5EF4-FFF2-40B4-BE49-F238E27FC236}">
                  <a16:creationId xmlns:a16="http://schemas.microsoft.com/office/drawing/2014/main" id="{DCC43605-9C0F-494B-ABB7-7A523C758C2B}"/>
                </a:ext>
              </a:extLst>
            </p:cNvPr>
            <p:cNvSpPr/>
            <p:nvPr/>
          </p:nvSpPr>
          <p:spPr bwMode="auto">
            <a:xfrm>
              <a:off x="1904172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B518F4-511C-4C2C-A82C-68979FFF7515}"/>
                </a:ext>
              </a:extLst>
            </p:cNvPr>
            <p:cNvSpPr txBox="1"/>
            <p:nvPr/>
          </p:nvSpPr>
          <p:spPr>
            <a:xfrm>
              <a:off x="2611016" y="3501883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3/1(</a:t>
              </a:r>
              <a:r>
                <a:rPr lang="ko-KR" altLang="en-US" sz="1200" spc="-150" dirty="0">
                  <a:latin typeface="+mn-ea"/>
                  <a:ea typeface="+mn-ea"/>
                </a:rPr>
                <a:t>금</a:t>
              </a:r>
              <a:r>
                <a:rPr lang="en-US" altLang="ko-KR" sz="1200" spc="-150" dirty="0">
                  <a:latin typeface="+mn-ea"/>
                  <a:ea typeface="+mn-ea"/>
                </a:rPr>
                <a:t>)</a:t>
              </a:r>
              <a:r>
                <a:rPr lang="ko-KR" altLang="en-US" sz="1200" spc="-150" dirty="0">
                  <a:latin typeface="+mn-ea"/>
                  <a:ea typeface="+mn-ea"/>
                </a:rPr>
                <a:t>부터 순차 개강</a:t>
              </a:r>
            </a:p>
          </p:txBody>
        </p:sp>
        <p:sp>
          <p:nvSpPr>
            <p:cNvPr id="45" name="모서리가 둥근 직사각형 32">
              <a:extLst>
                <a:ext uri="{FF2B5EF4-FFF2-40B4-BE49-F238E27FC236}">
                  <a16:creationId xmlns:a16="http://schemas.microsoft.com/office/drawing/2014/main" id="{62AC5010-48D1-4AFF-B1A0-E160C507D448}"/>
                </a:ext>
              </a:extLst>
            </p:cNvPr>
            <p:cNvSpPr/>
            <p:nvPr/>
          </p:nvSpPr>
          <p:spPr bwMode="auto">
            <a:xfrm>
              <a:off x="1904172" y="4181475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>
                  <a:solidFill>
                    <a:schemeClr val="bg1"/>
                  </a:solidFill>
                  <a:latin typeface="+mn-ea"/>
                  <a:ea typeface="+mn-ea"/>
                </a:rPr>
                <a:t>입학문의</a:t>
              </a:r>
              <a:endParaRPr lang="ko-KR" altLang="en-US" sz="1000" b="1" spc="-1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2F8ED-D05F-45EC-916A-98F7C866509C}"/>
                </a:ext>
              </a:extLst>
            </p:cNvPr>
            <p:cNvSpPr txBox="1"/>
            <p:nvPr/>
          </p:nvSpPr>
          <p:spPr>
            <a:xfrm>
              <a:off x="2624252" y="4184613"/>
              <a:ext cx="1479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 상담</a:t>
              </a:r>
              <a:endParaRPr lang="en-US" altLang="ko-KR" sz="12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전화 상담 </a:t>
              </a:r>
              <a:r>
                <a:rPr lang="en-US" altLang="ko-KR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032.265.1010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388EA8-7C80-4B2C-A1BB-A7DA4C61521A}"/>
              </a:ext>
            </a:extLst>
          </p:cNvPr>
          <p:cNvSpPr/>
          <p:nvPr/>
        </p:nvSpPr>
        <p:spPr>
          <a:xfrm>
            <a:off x="2072536" y="32653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51" name="모서리가 둥근 직사각형 46">
            <a:extLst>
              <a:ext uri="{FF2B5EF4-FFF2-40B4-BE49-F238E27FC236}">
                <a16:creationId xmlns:a16="http://schemas.microsoft.com/office/drawing/2014/main" id="{FEA034A6-67E9-4626-B72B-50B1E6A4CF84}"/>
              </a:ext>
            </a:extLst>
          </p:cNvPr>
          <p:cNvSpPr/>
          <p:nvPr/>
        </p:nvSpPr>
        <p:spPr bwMode="auto">
          <a:xfrm>
            <a:off x="3758943" y="4109010"/>
            <a:ext cx="692013" cy="17908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pic>
        <p:nvPicPr>
          <p:cNvPr id="52" name="Picture 2" descr="학원 문자 수신 알리미 신청">
            <a:extLst>
              <a:ext uri="{FF2B5EF4-FFF2-40B4-BE49-F238E27FC236}">
                <a16:creationId xmlns:a16="http://schemas.microsoft.com/office/drawing/2014/main" id="{32321019-F3A7-49BE-9A71-6C3ACC9CA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16" y="2018820"/>
            <a:ext cx="1353600" cy="83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채팅상담">
            <a:extLst>
              <a:ext uri="{FF2B5EF4-FFF2-40B4-BE49-F238E27FC236}">
                <a16:creationId xmlns:a16="http://schemas.microsoft.com/office/drawing/2014/main" id="{CAA6B99D-18FD-4BF6-8DBF-5757188DF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16" y="3006932"/>
            <a:ext cx="1353600" cy="9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E94107A7-CCF9-4E56-A1DE-0352755515CD}"/>
              </a:ext>
            </a:extLst>
          </p:cNvPr>
          <p:cNvSpPr/>
          <p:nvPr/>
        </p:nvSpPr>
        <p:spPr>
          <a:xfrm>
            <a:off x="3743213" y="40267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7C7B25-D564-4B28-9EBA-DBB5B22EE212}"/>
              </a:ext>
            </a:extLst>
          </p:cNvPr>
          <p:cNvSpPr/>
          <p:nvPr/>
        </p:nvSpPr>
        <p:spPr>
          <a:xfrm>
            <a:off x="6557563" y="20038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281A6C-3F48-4DB9-A3D9-BB153A2FEDB2}"/>
              </a:ext>
            </a:extLst>
          </p:cNvPr>
          <p:cNvSpPr/>
          <p:nvPr/>
        </p:nvSpPr>
        <p:spPr>
          <a:xfrm>
            <a:off x="6310152" y="2464613"/>
            <a:ext cx="406738" cy="1520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5-1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50DB2D-C706-44F2-B220-538582337F99}"/>
              </a:ext>
            </a:extLst>
          </p:cNvPr>
          <p:cNvSpPr/>
          <p:nvPr/>
        </p:nvSpPr>
        <p:spPr bwMode="auto">
          <a:xfrm>
            <a:off x="6727904" y="2475486"/>
            <a:ext cx="679575" cy="15026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F034908-8BEB-453F-A8CA-B1559BE492D8}"/>
              </a:ext>
            </a:extLst>
          </p:cNvPr>
          <p:cNvSpPr/>
          <p:nvPr/>
        </p:nvSpPr>
        <p:spPr>
          <a:xfrm>
            <a:off x="6550845" y="29750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4FE398E-4AB8-44FC-9C00-9E1381F5925D}"/>
              </a:ext>
            </a:extLst>
          </p:cNvPr>
          <p:cNvSpPr/>
          <p:nvPr/>
        </p:nvSpPr>
        <p:spPr>
          <a:xfrm>
            <a:off x="6782850" y="3097381"/>
            <a:ext cx="1050614" cy="182253"/>
          </a:xfrm>
          <a:prstGeom prst="rect">
            <a:avLst/>
          </a:prstGeom>
          <a:solidFill>
            <a:srgbClr val="FDC10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965C17"/>
                </a:solidFill>
              </a:rPr>
              <a:t>N</a:t>
            </a:r>
            <a:r>
              <a:rPr lang="ko-KR" altLang="en-US" sz="1000" b="1" dirty="0">
                <a:solidFill>
                  <a:srgbClr val="965C17"/>
                </a:solidFill>
              </a:rPr>
              <a:t>수 </a:t>
            </a:r>
            <a:r>
              <a:rPr lang="ko-KR" altLang="en-US" sz="1000" b="1" dirty="0" err="1">
                <a:solidFill>
                  <a:srgbClr val="965C17"/>
                </a:solidFill>
              </a:rPr>
              <a:t>정규반</a:t>
            </a:r>
            <a:endParaRPr lang="ko-KR" altLang="en-US" sz="1000" b="1" dirty="0">
              <a:solidFill>
                <a:srgbClr val="965C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455159"/>
            <a:ext cx="4883204" cy="621059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273933"/>
            <a:ext cx="3012579" cy="648072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10146" y="575436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77984"/>
              </p:ext>
            </p:extLst>
          </p:nvPr>
        </p:nvGraphicFramePr>
        <p:xfrm>
          <a:off x="8122928" y="211913"/>
          <a:ext cx="1800000" cy="44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DBD13-F350-4F4F-8082-10AF890DA165}"/>
              </a:ext>
            </a:extLst>
          </p:cNvPr>
          <p:cNvSpPr/>
          <p:nvPr/>
        </p:nvSpPr>
        <p:spPr>
          <a:xfrm>
            <a:off x="245285" y="481644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지원 혜택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3730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1FFB7E3-858A-44E1-9932-D0E4476EB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23570"/>
              </p:ext>
            </p:extLst>
          </p:nvPr>
        </p:nvGraphicFramePr>
        <p:xfrm>
          <a:off x="233062" y="706251"/>
          <a:ext cx="4719938" cy="552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437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1501400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  <a:gridCol w="2252101">
                  <a:extLst>
                    <a:ext uri="{9D8B030D-6E8A-4147-A177-3AD203B41FA5}">
                      <a16:colId xmlns:a16="http://schemas.microsoft.com/office/drawing/2014/main" val="452219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 수강 단과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T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지원 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0T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천원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12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천원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6488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18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15737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  <a:endParaRPr lang="en-US" sz="800" b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만원 지원 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→</a:t>
                      </a: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28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  <a:endParaRPr lang="ko-KR" altLang="en-US" sz="800" b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173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541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3.5T(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20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63767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10.5T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3109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30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8129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3.5T(</a:t>
                      </a:r>
                      <a:r>
                        <a:rPr lang="ko-KR" alt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50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28782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20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95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7T(</a:t>
                      </a:r>
                      <a:r>
                        <a:rPr lang="ko-KR" alt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50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311726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185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14T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30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229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50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093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7T(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62776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716C3-BB7E-4A3F-82BC-86C08724DB04}"/>
              </a:ext>
            </a:extLst>
          </p:cNvPr>
          <p:cNvSpPr/>
          <p:nvPr/>
        </p:nvSpPr>
        <p:spPr>
          <a:xfrm>
            <a:off x="225734" y="6223470"/>
            <a:ext cx="3039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단과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수강시간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(3.5T/7T/10.5T/14T/17.5T)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은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1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주일 기준이며 ‘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T’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는 수업 시간을 의미합니다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모집요강 및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지원혜택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등 상기 내용은 학원 사정에 의해 변경될 수 있습니다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b="0" i="0" spc="-15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443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801913"/>
            <a:ext cx="3015949" cy="255507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8"/>
            <a:ext cx="3012579" cy="28803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20746" y="250072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40668"/>
              </p:ext>
            </p:extLst>
          </p:nvPr>
        </p:nvGraphicFramePr>
        <p:xfrm>
          <a:off x="8122928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 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DBD13-F350-4F4F-8082-10AF890DA165}"/>
              </a:ext>
            </a:extLst>
          </p:cNvPr>
          <p:cNvSpPr/>
          <p:nvPr/>
        </p:nvSpPr>
        <p:spPr>
          <a:xfrm>
            <a:off x="245285" y="828398"/>
            <a:ext cx="2907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0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+mn-ea"/>
                <a:ea typeface="+mn-ea"/>
              </a:rPr>
              <a:t>장학 혜택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7197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0A3A1E9-4603-439C-A923-7C626F7CF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2411"/>
              </p:ext>
            </p:extLst>
          </p:nvPr>
        </p:nvGraphicFramePr>
        <p:xfrm>
          <a:off x="255885" y="1101104"/>
          <a:ext cx="2907515" cy="1242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667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2242848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</a:tblGrid>
              <a:tr h="170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26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자매 동반 등록 시 단과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과목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 모두 적용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26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출신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전년도 러셀 부천을 다녔던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재원생은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※ 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개월 이상 연속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재원 시</a:t>
                      </a:r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6488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80A665-88D1-4A10-87B5-784C3DAEE51B}"/>
              </a:ext>
            </a:extLst>
          </p:cNvPr>
          <p:cNvSpPr/>
          <p:nvPr/>
        </p:nvSpPr>
        <p:spPr>
          <a:xfrm>
            <a:off x="213812" y="2423840"/>
            <a:ext cx="3012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형제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자매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장학혜택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적용 시 제출서류 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: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가족관계증명서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형제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자매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장학혜택은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신청 시점을 기준으로 하며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이전 수강료에 소급 적용되지 않습니다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 err="1">
                <a:solidFill>
                  <a:srgbClr val="222222"/>
                </a:solidFill>
                <a:latin typeface="+mn-ea"/>
                <a:ea typeface="+mn-ea"/>
              </a:rPr>
              <a:t>장학혜택은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 중복 적용되지 않으며 유리한 조건의 혜택을 선택하여 적용합니다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pc="-150" dirty="0">
                <a:solidFill>
                  <a:srgbClr val="222222"/>
                </a:solidFill>
                <a:latin typeface="+mn-ea"/>
                <a:ea typeface="+mn-ea"/>
              </a:rPr>
              <a:t>상기 내용은 학원 사정에 의해 변경될 수 있습니다</a:t>
            </a:r>
            <a:r>
              <a:rPr lang="en-US" altLang="ko-KR" spc="-15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b="0" i="0" spc="-15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9865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9766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559346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전국 최상위권이 러셀 부천을 선택하는 이유</a:t>
            </a:r>
            <a:r>
              <a:rPr lang="en-US" altLang="ko-KR" sz="12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200" b="1" spc="-100" dirty="0">
                <a:latin typeface="+mn-ea"/>
                <a:ea typeface="+mn-ea"/>
              </a:rPr>
              <a:t>하고 있습니다</a:t>
            </a:r>
            <a:r>
              <a:rPr lang="en-US" altLang="ko-KR" sz="12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33163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35002" y="292757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7351"/>
              </p:ext>
            </p:extLst>
          </p:nvPr>
        </p:nvGraphicFramePr>
        <p:xfrm>
          <a:off x="8122928" y="211913"/>
          <a:ext cx="1800000" cy="307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부천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부천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학원 후기로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부천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https://mrusselbc.megastudy.net/russel_bc/event/2023/interview/index.asp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186905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342530" y="1311151"/>
            <a:ext cx="670828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303758" y="12290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F36783F-A2D1-4DFF-96C9-4F9AEFA9C79B}"/>
              </a:ext>
            </a:extLst>
          </p:cNvPr>
          <p:cNvSpPr/>
          <p:nvPr/>
        </p:nvSpPr>
        <p:spPr>
          <a:xfrm>
            <a:off x="6359619" y="81281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0B01A17-274C-4184-9005-B146C727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95" y="1772816"/>
            <a:ext cx="2444530" cy="466593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5054BE-681F-42BB-9661-E92E3908DF0A}"/>
              </a:ext>
            </a:extLst>
          </p:cNvPr>
          <p:cNvSpPr/>
          <p:nvPr/>
        </p:nvSpPr>
        <p:spPr>
          <a:xfrm>
            <a:off x="438677" y="172416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F9B7E261-66CC-451F-8512-59A3C2BB0389}"/>
              </a:ext>
            </a:extLst>
          </p:cNvPr>
          <p:cNvSpPr/>
          <p:nvPr/>
        </p:nvSpPr>
        <p:spPr>
          <a:xfrm>
            <a:off x="4704486" y="2924944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3A26244-5233-4CB7-9B3B-25ABB59035B1}"/>
              </a:ext>
            </a:extLst>
          </p:cNvPr>
          <p:cNvSpPr>
            <a:spLocks noChangeAspect="1"/>
          </p:cNvSpPr>
          <p:nvPr/>
        </p:nvSpPr>
        <p:spPr>
          <a:xfrm>
            <a:off x="4917250" y="292494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7098C81-54D8-4F28-BA55-26E8E63431E3}"/>
              </a:ext>
            </a:extLst>
          </p:cNvPr>
          <p:cNvSpPr>
            <a:spLocks noChangeAspect="1"/>
          </p:cNvSpPr>
          <p:nvPr/>
        </p:nvSpPr>
        <p:spPr>
          <a:xfrm>
            <a:off x="5000859" y="292494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3E9F5A-19F5-4D1F-B610-7BE553F298C7}"/>
              </a:ext>
            </a:extLst>
          </p:cNvPr>
          <p:cNvSpPr/>
          <p:nvPr/>
        </p:nvSpPr>
        <p:spPr>
          <a:xfrm>
            <a:off x="3422160" y="815423"/>
            <a:ext cx="29374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288DD83-9C0B-4303-85DD-909A79036D63}"/>
              </a:ext>
            </a:extLst>
          </p:cNvPr>
          <p:cNvSpPr/>
          <p:nvPr/>
        </p:nvSpPr>
        <p:spPr>
          <a:xfrm>
            <a:off x="3436948" y="1462901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선생님의 조언을 받으며 쾌적한 공간에서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우수한 학생들과 경쟁할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3E7BD5-2B00-48A8-9057-7F7D4CB5AEF1}"/>
              </a:ext>
            </a:extLst>
          </p:cNvPr>
          <p:cNvSpPr/>
          <p:nvPr/>
        </p:nvSpPr>
        <p:spPr>
          <a:xfrm>
            <a:off x="3423808" y="89540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양한빈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8B5C3B-9323-41EC-844C-45AA95FE63E7}"/>
              </a:ext>
            </a:extLst>
          </p:cNvPr>
          <p:cNvSpPr/>
          <p:nvPr/>
        </p:nvSpPr>
        <p:spPr>
          <a:xfrm>
            <a:off x="3431248" y="1914822"/>
            <a:ext cx="2928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자소서나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면접 등 개인적으로 준비해야 할 것이 많았는데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담임선생님은 막막했던 저에게 다양한 자료를 제공해 주셨고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오랜 시간에 걸쳐 피드백을 해주셨습니다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직전까지 다양한 불안에 힘들어하는 저를 응원과 격려로 보듬어 주시면서도 더 앞으로 나아갈 수 있는 방향을 제시해 주시던 담임선생님께 정말 감사드립니다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6AE0661-48F0-4247-8668-8C56BE4C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01" y="1097389"/>
            <a:ext cx="536073" cy="496761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F7886F-33CF-4FB1-A70D-885EE402AF85}"/>
              </a:ext>
            </a:extLst>
          </p:cNvPr>
          <p:cNvSpPr/>
          <p:nvPr/>
        </p:nvSpPr>
        <p:spPr>
          <a:xfrm>
            <a:off x="3347901" y="7430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03DAC2-3DF9-4FE1-912F-2139E7884163}"/>
              </a:ext>
            </a:extLst>
          </p:cNvPr>
          <p:cNvSpPr txBox="1"/>
          <p:nvPr/>
        </p:nvSpPr>
        <p:spPr>
          <a:xfrm>
            <a:off x="3431248" y="3217286"/>
            <a:ext cx="2937460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b="1" spc="-1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400" dirty="0"/>
              <a:t>2023</a:t>
            </a:r>
            <a:r>
              <a:rPr lang="ko-KR" altLang="en-US" sz="1400" dirty="0"/>
              <a:t>학년도 러셀 부천 대입 결과 및 최상위권 합격생 인터뷰 확인하기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5C6E7B-806C-4C53-AF8E-A8F30C5BE5CD}"/>
              </a:ext>
            </a:extLst>
          </p:cNvPr>
          <p:cNvSpPr/>
          <p:nvPr/>
        </p:nvSpPr>
        <p:spPr>
          <a:xfrm>
            <a:off x="3341648" y="31410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193235"/>
              </p:ext>
            </p:extLst>
          </p:nvPr>
        </p:nvGraphicFramePr>
        <p:xfrm>
          <a:off x="8104412" y="211913"/>
          <a:ext cx="1800000" cy="130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양한빈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https://youtu.be/xRROqKKYvB0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김연호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https://youtu.be/qAjoPs7S6co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김도현 학생 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https://youtu.be/4bRycVxxQE0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8ED73C-CBC0-4FF5-BB5A-CD2F470EA6C5}"/>
              </a:ext>
            </a:extLst>
          </p:cNvPr>
          <p:cNvSpPr/>
          <p:nvPr/>
        </p:nvSpPr>
        <p:spPr>
          <a:xfrm>
            <a:off x="246989" y="315878"/>
            <a:ext cx="29374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7171-F8F5-4A09-A29E-5B765A057029}"/>
              </a:ext>
            </a:extLst>
          </p:cNvPr>
          <p:cNvSpPr/>
          <p:nvPr/>
        </p:nvSpPr>
        <p:spPr>
          <a:xfrm>
            <a:off x="261777" y="96335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선생님의 조언을 받으며 쾌적한 공간에서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우수한 학생들과 경쟁할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C80CB4B-C626-453E-9FE2-3AF22A41CA84}"/>
              </a:ext>
            </a:extLst>
          </p:cNvPr>
          <p:cNvSpPr/>
          <p:nvPr/>
        </p:nvSpPr>
        <p:spPr>
          <a:xfrm>
            <a:off x="248637" y="39585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경희대학교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양한빈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B49443-0D89-47AE-994D-333211734492}"/>
              </a:ext>
            </a:extLst>
          </p:cNvPr>
          <p:cNvSpPr/>
          <p:nvPr/>
        </p:nvSpPr>
        <p:spPr>
          <a:xfrm>
            <a:off x="256077" y="1415277"/>
            <a:ext cx="2928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자소서나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면접 등 개인적으로 준비해야 할 것이 많았는데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담임선생님은 막막했던 저에게 다양한 자료를 제공해 주셨고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오랜 시간에 걸쳐 피드백을 해주셨습니다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수능 직전까지 다양한 불안에 힘들어하는 저를 응원과 격려로 보듬어 주시면서도 더 앞으로 나아갈 수 있는 방향을 제시해 주시던 담임선생님께 정말 감사드립니다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9FCCE1D-FD6A-49EA-ACD2-3FA76F58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30" y="597844"/>
            <a:ext cx="536073" cy="496761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F84C16-D6AD-457A-93E0-D45721C83893}"/>
              </a:ext>
            </a:extLst>
          </p:cNvPr>
          <p:cNvSpPr/>
          <p:nvPr/>
        </p:nvSpPr>
        <p:spPr>
          <a:xfrm>
            <a:off x="246989" y="2438123"/>
            <a:ext cx="29374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BF25F7C-6E35-4765-BD0B-ABAFD7412BB1}"/>
              </a:ext>
            </a:extLst>
          </p:cNvPr>
          <p:cNvSpPr/>
          <p:nvPr/>
        </p:nvSpPr>
        <p:spPr>
          <a:xfrm>
            <a:off x="246989" y="4543134"/>
            <a:ext cx="29374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9F09BA-9081-43F3-9FE2-58E8F23D0ABD}"/>
              </a:ext>
            </a:extLst>
          </p:cNvPr>
          <p:cNvSpPr/>
          <p:nvPr/>
        </p:nvSpPr>
        <p:spPr>
          <a:xfrm>
            <a:off x="252689" y="307739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부천학원은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최상위 학생의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집합소이며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경쟁자들이 눈에 보이는 환경에서 공부하는 것이 장점입니다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2FF59D-BB9B-49BF-AB3C-2B3AB45CB331}"/>
              </a:ext>
            </a:extLst>
          </p:cNvPr>
          <p:cNvSpPr/>
          <p:nvPr/>
        </p:nvSpPr>
        <p:spPr>
          <a:xfrm>
            <a:off x="239549" y="2519190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부산대학교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김연호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D71852-7E08-4016-9BFE-1F18DFE9CEE4}"/>
              </a:ext>
            </a:extLst>
          </p:cNvPr>
          <p:cNvSpPr/>
          <p:nvPr/>
        </p:nvSpPr>
        <p:spPr>
          <a:xfrm>
            <a:off x="246989" y="3548337"/>
            <a:ext cx="3012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개방형 구조로 이루어져 있어 다른 학생들의 공부하는 모습을 보며 더욱 열심히 하고자 하는 의욕을 다질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또한 공부하다 보면 졸릴 때나 집중이 깨질 때가 있기 마련인데 그럴 때면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스탠딩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책상을 이용하여 집중을 유지할 수 있게 되어 좋았으며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조용한 면학 분위기에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힘써주셔서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BB437600-B5BC-4507-A9CF-C03921A9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209" y="2585010"/>
            <a:ext cx="578844" cy="528342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66BDDFDE-46EA-4F92-A2F7-0C30DBBDB855}"/>
              </a:ext>
            </a:extLst>
          </p:cNvPr>
          <p:cNvSpPr/>
          <p:nvPr/>
        </p:nvSpPr>
        <p:spPr>
          <a:xfrm>
            <a:off x="213815" y="5307293"/>
            <a:ext cx="3045753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“사소한 부분이 스트레스가 될 때가 많은데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스트레스 받지 않도록 세심하게 배려해 주신 부분이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C09025F-8665-4364-8B5B-0DE41DD1BC47}"/>
              </a:ext>
            </a:extLst>
          </p:cNvPr>
          <p:cNvSpPr/>
          <p:nvPr/>
        </p:nvSpPr>
        <p:spPr>
          <a:xfrm>
            <a:off x="234007" y="4683378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D27CB33-D9E1-4988-9373-D9963B1DB497}"/>
              </a:ext>
            </a:extLst>
          </p:cNvPr>
          <p:cNvSpPr/>
          <p:nvPr/>
        </p:nvSpPr>
        <p:spPr>
          <a:xfrm>
            <a:off x="241447" y="5812297"/>
            <a:ext cx="30125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공부를 하다 보면 어쩔 수 없이 해이해지는 경우가 심심치 않게 발생하는데 개방형 구조로 자연적 감시의 원리가 적용되는 게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책상과 의자가 넓고 좋아 모의고사 올려놓고도 자리가 부족하지 않은 점도 큰 장점입니다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지우개 가루가 엄청 발생하는데 아침만 되면 싹 청소되어 있어서 스트레스 받지 않았습니다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37647988-C42C-42CE-96D2-144A66A8A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577" y="4686175"/>
            <a:ext cx="602203" cy="5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45171" y="1236293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부천에서 최상위권 대입성공이 가능한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러셀 부천만의 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100" b="1" spc="-100" dirty="0">
                <a:latin typeface="+mn-ea"/>
                <a:ea typeface="+mn-ea"/>
              </a:rPr>
              <a:t>이었습니다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175012"/>
              </p:ext>
            </p:extLst>
          </p:nvPr>
        </p:nvGraphicFramePr>
        <p:xfrm>
          <a:off x="8104412" y="211913"/>
          <a:ext cx="1800000" cy="164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 부천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049161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40324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1889631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1917766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486828" y="2294433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36881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36881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12059" y="18456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1851937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370210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768538" y="3658933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6906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327426" y="1246736"/>
            <a:ext cx="586974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288654" y="11646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262922" y="1431268"/>
            <a:ext cx="651477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224151" y="1349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F1B0F-2543-4A5C-9A36-C62A77DF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61" y="2884973"/>
            <a:ext cx="2447736" cy="127532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5033012" y="28849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614832" y="276480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660A26-8968-469C-B5B7-573371ABCE6B}"/>
              </a:ext>
            </a:extLst>
          </p:cNvPr>
          <p:cNvSpPr/>
          <p:nvPr/>
        </p:nvSpPr>
        <p:spPr>
          <a:xfrm>
            <a:off x="3264965" y="3363255"/>
            <a:ext cx="3328890" cy="31336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548531F-3686-4895-B540-FD4475DA9CC9}"/>
              </a:ext>
            </a:extLst>
          </p:cNvPr>
          <p:cNvSpPr/>
          <p:nvPr/>
        </p:nvSpPr>
        <p:spPr>
          <a:xfrm>
            <a:off x="3241562" y="619482"/>
            <a:ext cx="3352293" cy="24821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69749" y="1869952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6FBAD-0511-4C9C-9932-B899B2454589}"/>
              </a:ext>
            </a:extLst>
          </p:cNvPr>
          <p:cNvSpPr txBox="1"/>
          <p:nvPr/>
        </p:nvSpPr>
        <p:spPr>
          <a:xfrm>
            <a:off x="126608" y="345478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33p 2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23933" y="2142590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급식을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62624" y="189664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3258515" y="908509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3258517" y="646899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264965" y="3434477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264964" y="3829129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72352" y="187193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3239704" y="63581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242306" y="3379166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22323"/>
              </p:ext>
            </p:extLst>
          </p:nvPr>
        </p:nvGraphicFramePr>
        <p:xfrm>
          <a:off x="8104412" y="211913"/>
          <a:ext cx="1800000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페이지 내 동일 영역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812623"/>
                  </a:ext>
                </a:extLst>
              </a:tr>
            </a:tbl>
          </a:graphicData>
        </a:graphic>
      </p:graphicFrame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694" y="1548391"/>
            <a:ext cx="2756365" cy="144946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3445220" y="14736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6301455" y="154103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0D7212-49F8-42DD-854C-F1105B7B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0" y="2786367"/>
            <a:ext cx="2781996" cy="145925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2001924" y="279379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200341" y="26959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FA17A3-FC35-488C-B08D-4267EA16D007}"/>
              </a:ext>
            </a:extLst>
          </p:cNvPr>
          <p:cNvSpPr/>
          <p:nvPr/>
        </p:nvSpPr>
        <p:spPr bwMode="auto">
          <a:xfrm>
            <a:off x="1756172" y="2156129"/>
            <a:ext cx="245752" cy="17949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4C3DB82-F7B4-4902-A55E-D870C77334FA}"/>
              </a:ext>
            </a:extLst>
          </p:cNvPr>
          <p:cNvSpPr/>
          <p:nvPr/>
        </p:nvSpPr>
        <p:spPr>
          <a:xfrm>
            <a:off x="1717400" y="2074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67EC6F-70BE-4D73-8EC1-DD19BB29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131" y="4670312"/>
            <a:ext cx="2824557" cy="1476581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424394" y="457147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92A746-8616-4A2E-834D-99996C502623}"/>
              </a:ext>
            </a:extLst>
          </p:cNvPr>
          <p:cNvSpPr/>
          <p:nvPr/>
        </p:nvSpPr>
        <p:spPr>
          <a:xfrm>
            <a:off x="5259426" y="466833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958297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부전학원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노출 강사진과 동일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https://mrusselbc.megastudy.net/common/russel_danka/russel_danka.asp?idx=1481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420957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03687"/>
              </p:ext>
            </p:extLst>
          </p:nvPr>
        </p:nvGraphicFramePr>
        <p:xfrm>
          <a:off x="3372728" y="268604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2485"/>
              </p:ext>
            </p:extLst>
          </p:nvPr>
        </p:nvGraphicFramePr>
        <p:xfrm>
          <a:off x="3372728" y="1035058"/>
          <a:ext cx="2852411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12719" y="23292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3314285" y="38989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D27C4C-CAFF-4B74-BB6B-7E97A9F762B0}"/>
              </a:ext>
            </a:extLst>
          </p:cNvPr>
          <p:cNvSpPr/>
          <p:nvPr/>
        </p:nvSpPr>
        <p:spPr>
          <a:xfrm>
            <a:off x="1180047" y="4230887"/>
            <a:ext cx="20826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F0EDE0-A918-49A9-82E8-7ABCCE0C781A}"/>
              </a:ext>
            </a:extLst>
          </p:cNvPr>
          <p:cNvSpPr/>
          <p:nvPr/>
        </p:nvSpPr>
        <p:spPr bwMode="auto">
          <a:xfrm>
            <a:off x="1251796" y="4237604"/>
            <a:ext cx="1952797" cy="200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3452C8-CDAE-4002-AB0B-0614CFD02838}"/>
              </a:ext>
            </a:extLst>
          </p:cNvPr>
          <p:cNvSpPr/>
          <p:nvPr/>
        </p:nvSpPr>
        <p:spPr>
          <a:xfrm>
            <a:off x="1162104" y="41478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30010"/>
              </p:ext>
            </p:extLst>
          </p:nvPr>
        </p:nvGraphicFramePr>
        <p:xfrm>
          <a:off x="8104412" y="211913"/>
          <a:ext cx="1800000" cy="23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187097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8DE3F5-B6CD-4F5F-8222-D185A996B3DD}"/>
              </a:ext>
            </a:extLst>
          </p:cNvPr>
          <p:cNvSpPr/>
          <p:nvPr/>
        </p:nvSpPr>
        <p:spPr>
          <a:xfrm>
            <a:off x="3398911" y="3367272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B93EB5-5ADC-47A5-B693-7CEA578A5F4A}"/>
              </a:ext>
            </a:extLst>
          </p:cNvPr>
          <p:cNvSpPr/>
          <p:nvPr/>
        </p:nvSpPr>
        <p:spPr>
          <a:xfrm>
            <a:off x="3326759" y="32910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9F06DC-3662-4E78-8D34-70B98B75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27" y="3292420"/>
            <a:ext cx="1758307" cy="129805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14CFAC-9F1B-4A5F-8B30-B6F976F0A535}"/>
              </a:ext>
            </a:extLst>
          </p:cNvPr>
          <p:cNvSpPr/>
          <p:nvPr/>
        </p:nvSpPr>
        <p:spPr>
          <a:xfrm>
            <a:off x="817333" y="32566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273A02-C1AA-40F4-990B-609F21E71ABE}"/>
              </a:ext>
            </a:extLst>
          </p:cNvPr>
          <p:cNvSpPr/>
          <p:nvPr/>
        </p:nvSpPr>
        <p:spPr>
          <a:xfrm>
            <a:off x="1578034" y="333285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662BF45-87D5-4910-95B1-48A9274F4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845" y="3433583"/>
            <a:ext cx="1872530" cy="103384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827A6F0-6C71-4159-8489-7ABEECDAE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02" y="3421151"/>
            <a:ext cx="1870426" cy="1056055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15C7CF-4CDF-4781-9C8E-C527C05EF538}"/>
              </a:ext>
            </a:extLst>
          </p:cNvPr>
          <p:cNvSpPr/>
          <p:nvPr/>
        </p:nvSpPr>
        <p:spPr>
          <a:xfrm>
            <a:off x="4294375" y="34429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5A0175-BB43-4FB0-8C4A-1946197FB4FB}"/>
              </a:ext>
            </a:extLst>
          </p:cNvPr>
          <p:cNvSpPr/>
          <p:nvPr/>
        </p:nvSpPr>
        <p:spPr>
          <a:xfrm>
            <a:off x="6430028" y="342900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29401"/>
              </p:ext>
            </p:extLst>
          </p:nvPr>
        </p:nvGraphicFramePr>
        <p:xfrm>
          <a:off x="8104412" y="211913"/>
          <a:ext cx="1800000" cy="263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이미지로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별첨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28547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4BBE03-C191-4FA8-A3EE-27D54246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26" y="2389345"/>
            <a:ext cx="1883504" cy="109011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85229-8927-4771-B9EE-2C086B834BE6}"/>
              </a:ext>
            </a:extLst>
          </p:cNvPr>
          <p:cNvSpPr/>
          <p:nvPr/>
        </p:nvSpPr>
        <p:spPr>
          <a:xfrm>
            <a:off x="4292724" y="238673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605564-B466-4016-8EA7-5CF604AA73F7}"/>
              </a:ext>
            </a:extLst>
          </p:cNvPr>
          <p:cNvSpPr/>
          <p:nvPr/>
        </p:nvSpPr>
        <p:spPr>
          <a:xfrm>
            <a:off x="3453089" y="23539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C98C114-644C-4399-B2B3-B4A4275F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52" y="2407280"/>
            <a:ext cx="1840225" cy="102578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05492F0-61B3-4C17-8A22-6F1A2241AF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82" y="2360415"/>
            <a:ext cx="1409197" cy="105689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594AA0-E7D1-48C6-87A2-1D1A56F0E142}"/>
              </a:ext>
            </a:extLst>
          </p:cNvPr>
          <p:cNvSpPr/>
          <p:nvPr/>
        </p:nvSpPr>
        <p:spPr>
          <a:xfrm>
            <a:off x="1651533" y="240274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6AD8B9-BBAC-4E10-9920-ACAEB79BB630}"/>
              </a:ext>
            </a:extLst>
          </p:cNvPr>
          <p:cNvSpPr/>
          <p:nvPr/>
        </p:nvSpPr>
        <p:spPr>
          <a:xfrm>
            <a:off x="836428" y="231398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5D66BF-7028-4A98-9F70-5BF57313E6C7}"/>
              </a:ext>
            </a:extLst>
          </p:cNvPr>
          <p:cNvSpPr/>
          <p:nvPr/>
        </p:nvSpPr>
        <p:spPr>
          <a:xfrm>
            <a:off x="6350779" y="236041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5A672-0408-433A-A89F-952D6BE6D13C}"/>
              </a:ext>
            </a:extLst>
          </p:cNvPr>
          <p:cNvSpPr/>
          <p:nvPr/>
        </p:nvSpPr>
        <p:spPr>
          <a:xfrm>
            <a:off x="5940582" y="23029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</a:t>
            </a:r>
            <a:r>
              <a:rPr lang="en-US" altLang="ko-KR" sz="900" b="1" spc="-100" dirty="0">
                <a:latin typeface="+mn-ea"/>
                <a:ea typeface="+mn-ea"/>
              </a:rPr>
              <a:t>2</a:t>
            </a:r>
            <a:r>
              <a:rPr lang="ko-KR" altLang="en-US" sz="900" b="1" spc="-100" dirty="0">
                <a:latin typeface="+mn-ea"/>
                <a:ea typeface="+mn-ea"/>
              </a:rPr>
              <a:t>회 이상 엄격한 출결 관리 및 바자관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교육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교육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교육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674598"/>
              </p:ext>
            </p:extLst>
          </p:nvPr>
        </p:nvGraphicFramePr>
        <p:xfrm>
          <a:off x="8104412" y="211913"/>
          <a:ext cx="1800000" cy="2705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추가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922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17608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A623811-F448-473C-AF60-01C4CEEE5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17" y="2337615"/>
            <a:ext cx="1903530" cy="109894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AC6397-0E83-4933-BEDE-B4A1AA042E81}"/>
              </a:ext>
            </a:extLst>
          </p:cNvPr>
          <p:cNvSpPr/>
          <p:nvPr/>
        </p:nvSpPr>
        <p:spPr>
          <a:xfrm>
            <a:off x="1598247" y="233059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6A34F2F-2DD0-44D2-9B75-5D2811E85BDC}"/>
              </a:ext>
            </a:extLst>
          </p:cNvPr>
          <p:cNvSpPr/>
          <p:nvPr/>
        </p:nvSpPr>
        <p:spPr>
          <a:xfrm>
            <a:off x="692359" y="22543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89A78E9-201E-4E39-8CA9-645DE33E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915" y="2307945"/>
            <a:ext cx="1858728" cy="102334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024E8B6-EB1A-4B9B-9996-C03BC2F59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25" y="2313969"/>
            <a:ext cx="1891465" cy="103026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48185A2-F96B-49ED-A13B-F1B030A0BBCC}"/>
              </a:ext>
            </a:extLst>
          </p:cNvPr>
          <p:cNvSpPr/>
          <p:nvPr/>
        </p:nvSpPr>
        <p:spPr>
          <a:xfrm>
            <a:off x="6568972" y="231396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8068F0-FAA0-4565-8E7B-0755F10B3759}"/>
              </a:ext>
            </a:extLst>
          </p:cNvPr>
          <p:cNvSpPr/>
          <p:nvPr/>
        </p:nvSpPr>
        <p:spPr>
          <a:xfrm>
            <a:off x="5689408" y="22543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62B239-CFCF-411A-A1CD-A7D004194DCC}"/>
              </a:ext>
            </a:extLst>
          </p:cNvPr>
          <p:cNvSpPr/>
          <p:nvPr/>
        </p:nvSpPr>
        <p:spPr>
          <a:xfrm>
            <a:off x="4311438" y="230270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5550C8-A437-43FC-BC37-9869BB4AF113}"/>
              </a:ext>
            </a:extLst>
          </p:cNvPr>
          <p:cNvSpPr/>
          <p:nvPr/>
        </p:nvSpPr>
        <p:spPr>
          <a:xfrm>
            <a:off x="3452142" y="22124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9C6D1B0-ADB8-42D7-9978-CDE20776E93F}"/>
              </a:ext>
            </a:extLst>
          </p:cNvPr>
          <p:cNvSpPr/>
          <p:nvPr/>
        </p:nvSpPr>
        <p:spPr bwMode="auto">
          <a:xfrm>
            <a:off x="1231999" y="3868668"/>
            <a:ext cx="445800" cy="2083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DA33FF-A409-49E1-BF82-9F8E89C857B0}"/>
              </a:ext>
            </a:extLst>
          </p:cNvPr>
          <p:cNvSpPr/>
          <p:nvPr/>
        </p:nvSpPr>
        <p:spPr>
          <a:xfrm>
            <a:off x="1142306" y="377891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74DEDDC-07FA-4EF5-8CFE-673BF9063A1F}"/>
              </a:ext>
            </a:extLst>
          </p:cNvPr>
          <p:cNvSpPr/>
          <p:nvPr/>
        </p:nvSpPr>
        <p:spPr bwMode="auto">
          <a:xfrm>
            <a:off x="4120980" y="3540767"/>
            <a:ext cx="255956" cy="2083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AF61EA-7C8F-4666-8A85-EBC40C1C90D0}"/>
              </a:ext>
            </a:extLst>
          </p:cNvPr>
          <p:cNvSpPr/>
          <p:nvPr/>
        </p:nvSpPr>
        <p:spPr>
          <a:xfrm>
            <a:off x="4031287" y="345101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81EA034-73D1-42C9-A6C4-13A44FF602D6}"/>
              </a:ext>
            </a:extLst>
          </p:cNvPr>
          <p:cNvSpPr/>
          <p:nvPr/>
        </p:nvSpPr>
        <p:spPr bwMode="auto">
          <a:xfrm>
            <a:off x="4001391" y="4153358"/>
            <a:ext cx="255956" cy="2083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D391CF9-0FE9-4EC2-B99D-BA80AD26F278}"/>
              </a:ext>
            </a:extLst>
          </p:cNvPr>
          <p:cNvSpPr/>
          <p:nvPr/>
        </p:nvSpPr>
        <p:spPr>
          <a:xfrm>
            <a:off x="3911698" y="40636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BA8AF54-30F7-4289-863B-1DA574099692}"/>
              </a:ext>
            </a:extLst>
          </p:cNvPr>
          <p:cNvSpPr/>
          <p:nvPr/>
        </p:nvSpPr>
        <p:spPr bwMode="auto">
          <a:xfrm>
            <a:off x="3626653" y="4290420"/>
            <a:ext cx="255956" cy="2083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919E0AD-D76F-4F53-B2EF-3CC7E5A550AC}"/>
              </a:ext>
            </a:extLst>
          </p:cNvPr>
          <p:cNvSpPr/>
          <p:nvPr/>
        </p:nvSpPr>
        <p:spPr>
          <a:xfrm>
            <a:off x="3536960" y="42006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5B28C8-6121-4649-917C-24B3FB5EC09E}"/>
              </a:ext>
            </a:extLst>
          </p:cNvPr>
          <p:cNvSpPr/>
          <p:nvPr/>
        </p:nvSpPr>
        <p:spPr bwMode="auto">
          <a:xfrm>
            <a:off x="740060" y="2098263"/>
            <a:ext cx="6805228" cy="212282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111895"/>
              </p:ext>
            </p:extLst>
          </p:nvPr>
        </p:nvGraphicFramePr>
        <p:xfrm>
          <a:off x="8104412" y="211913"/>
          <a:ext cx="1800000" cy="102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부천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https://pf.kakao.com/_sFgGxj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985078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2F95B621-C397-4186-A767-020F704C2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5364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부천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 부천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1221273-1782-4F8E-BE0A-93153987A383}"/>
              </a:ext>
            </a:extLst>
          </p:cNvPr>
          <p:cNvSpPr txBox="1"/>
          <p:nvPr/>
        </p:nvSpPr>
        <p:spPr>
          <a:xfrm>
            <a:off x="782685" y="1630541"/>
            <a:ext cx="662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부천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  <a:p>
            <a:pPr algn="ctr"/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F534E1-C433-4818-B092-F1BD1708B800}"/>
              </a:ext>
            </a:extLst>
          </p:cNvPr>
          <p:cNvSpPr/>
          <p:nvPr/>
        </p:nvSpPr>
        <p:spPr bwMode="auto">
          <a:xfrm>
            <a:off x="782685" y="2134297"/>
            <a:ext cx="6708683" cy="201478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AD5BAE-0827-43E7-8FE9-16255B68A4ED}"/>
              </a:ext>
            </a:extLst>
          </p:cNvPr>
          <p:cNvSpPr/>
          <p:nvPr/>
        </p:nvSpPr>
        <p:spPr>
          <a:xfrm>
            <a:off x="668387" y="201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2288703" y="1657161"/>
            <a:ext cx="1008169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2249931" y="157504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2ECBC-D181-4BA9-937E-8E1F97484D59}"/>
              </a:ext>
            </a:extLst>
          </p:cNvPr>
          <p:cNvSpPr txBox="1"/>
          <p:nvPr/>
        </p:nvSpPr>
        <p:spPr>
          <a:xfrm>
            <a:off x="816571" y="2306495"/>
            <a:ext cx="6625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■ 입학 절차 안내</a:t>
            </a:r>
            <a:endParaRPr lang="ko-KR" altLang="en-US" sz="1000" b="1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D33D503-D17E-4817-9090-156579E44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38067"/>
              </p:ext>
            </p:extLst>
          </p:nvPr>
        </p:nvGraphicFramePr>
        <p:xfrm>
          <a:off x="816571" y="2546785"/>
          <a:ext cx="6625041" cy="1170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3012299575"/>
                    </a:ext>
                  </a:extLst>
                </a:gridCol>
                <a:gridCol w="2998869">
                  <a:extLst>
                    <a:ext uri="{9D8B030D-6E8A-4147-A177-3AD203B41FA5}">
                      <a16:colId xmlns:a16="http://schemas.microsoft.com/office/drawing/2014/main" val="654923441"/>
                    </a:ext>
                  </a:extLst>
                </a:gridCol>
                <a:gridCol w="1897980">
                  <a:extLst>
                    <a:ext uri="{9D8B030D-6E8A-4147-A177-3AD203B41FA5}">
                      <a16:colId xmlns:a16="http://schemas.microsoft.com/office/drawing/2014/main" val="217568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입학상담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8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방문상담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상담일시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예약 필수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온라인 상담 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u="sng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바로가기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유선상담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032.265.1010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모집요강 확인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성적표 제출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 또는 상담 채널 제출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u="sng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u="sng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성적표 제출하기</a:t>
                      </a:r>
                      <a:r>
                        <a:rPr lang="en-US" altLang="ko-KR" sz="800" b="1" u="sng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en-US" altLang="ko-KR" sz="800" b="1" u="sng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단과 수업 선택 및 등록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링크 결제 中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바른공부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링크 결제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中 </a:t>
                      </a:r>
                      <a:r>
                        <a:rPr lang="ko-KR" altLang="en-US" sz="8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오리엔테이션 참석 필수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등록생에게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별도 안내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95973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8ED791-A71E-456F-97F2-839C061FC8AB}"/>
              </a:ext>
            </a:extLst>
          </p:cNvPr>
          <p:cNvSpPr/>
          <p:nvPr/>
        </p:nvSpPr>
        <p:spPr>
          <a:xfrm>
            <a:off x="823550" y="3752501"/>
            <a:ext cx="56909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 방법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제출하기 버튼 클릭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부천학원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채널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상담원 채팅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성적표 이미지 파일 전송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5C725E-7283-4FBF-B807-747EBF5DBCAF}"/>
              </a:ext>
            </a:extLst>
          </p:cNvPr>
          <p:cNvSpPr/>
          <p:nvPr/>
        </p:nvSpPr>
        <p:spPr>
          <a:xfrm>
            <a:off x="1496616" y="312225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24578D-1CD8-4569-B34E-6D973717B412}"/>
              </a:ext>
            </a:extLst>
          </p:cNvPr>
          <p:cNvSpPr/>
          <p:nvPr/>
        </p:nvSpPr>
        <p:spPr>
          <a:xfrm>
            <a:off x="4513326" y="30250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30E05D-1949-4CD7-916A-CF5A882C6207}"/>
              </a:ext>
            </a:extLst>
          </p:cNvPr>
          <p:cNvSpPr/>
          <p:nvPr/>
        </p:nvSpPr>
        <p:spPr bwMode="auto">
          <a:xfrm>
            <a:off x="4597878" y="3140796"/>
            <a:ext cx="863355" cy="19802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D9343B-B4B6-4FFB-AAEF-95AB624ED842}"/>
              </a:ext>
            </a:extLst>
          </p:cNvPr>
          <p:cNvSpPr/>
          <p:nvPr/>
        </p:nvSpPr>
        <p:spPr bwMode="auto">
          <a:xfrm>
            <a:off x="1601033" y="3266215"/>
            <a:ext cx="563327" cy="17327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52601" y="3450897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34712" y="54314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99964" y="3942999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838705" y="5062076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1382923" y="468904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1914480" y="4321332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2509053" y="395223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4" name="위쪽 화살표 58">
            <a:extLst>
              <a:ext uri="{FF2B5EF4-FFF2-40B4-BE49-F238E27FC236}">
                <a16:creationId xmlns:a16="http://schemas.microsoft.com/office/drawing/2014/main" id="{1162988F-68E2-4C48-9372-03ED3608D663}"/>
              </a:ext>
            </a:extLst>
          </p:cNvPr>
          <p:cNvSpPr/>
          <p:nvPr/>
        </p:nvSpPr>
        <p:spPr bwMode="auto">
          <a:xfrm rot="3587484">
            <a:off x="2068630" y="403185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495467-AF9D-4B4D-ABF7-4BB5FB90A76F}"/>
              </a:ext>
            </a:extLst>
          </p:cNvPr>
          <p:cNvSpPr/>
          <p:nvPr/>
        </p:nvSpPr>
        <p:spPr>
          <a:xfrm>
            <a:off x="1877463" y="5072645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위쪽 화살표 60">
            <a:extLst>
              <a:ext uri="{FF2B5EF4-FFF2-40B4-BE49-F238E27FC236}">
                <a16:creationId xmlns:a16="http://schemas.microsoft.com/office/drawing/2014/main" id="{301D82D9-1A3B-4FC1-832A-0376F1C55BA3}"/>
              </a:ext>
            </a:extLst>
          </p:cNvPr>
          <p:cNvSpPr/>
          <p:nvPr/>
        </p:nvSpPr>
        <p:spPr bwMode="auto">
          <a:xfrm rot="14400000">
            <a:off x="1141601" y="330858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8009EE-96C4-433A-BA88-ACAB0E3FD8FD}"/>
              </a:ext>
            </a:extLst>
          </p:cNvPr>
          <p:cNvSpPr/>
          <p:nvPr/>
        </p:nvSpPr>
        <p:spPr>
          <a:xfrm>
            <a:off x="275915" y="363911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2675282" y="355049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2110258" y="389855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7768" y="1944196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7768" y="2238690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1806" y="196925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9444" y="2251692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04396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41709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</a:t>
                      </a: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승반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내용으로 교체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DEB08A-7107-4AAF-8E97-43FA94856DC1}"/>
              </a:ext>
            </a:extLst>
          </p:cNvPr>
          <p:cNvSpPr/>
          <p:nvPr/>
        </p:nvSpPr>
        <p:spPr bwMode="auto">
          <a:xfrm>
            <a:off x="311250" y="939169"/>
            <a:ext cx="11194477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F571064-9967-46CE-A4FA-460A7A6EF2FD}"/>
              </a:ext>
            </a:extLst>
          </p:cNvPr>
          <p:cNvSpPr/>
          <p:nvPr/>
        </p:nvSpPr>
        <p:spPr>
          <a:xfrm>
            <a:off x="10360559" y="726252"/>
            <a:ext cx="1145921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</a:t>
            </a:r>
            <a:r>
              <a:rPr lang="ko-KR" altLang="en-US" b="1" dirty="0" err="1"/>
              <a:t>승반</a:t>
            </a:r>
            <a:r>
              <a:rPr lang="ko-KR" altLang="en-US" b="1" dirty="0"/>
              <a:t> 내용 사용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AA5AC8-D846-4741-A094-B1DAF878A780}"/>
              </a:ext>
            </a:extLst>
          </p:cNvPr>
          <p:cNvSpPr/>
          <p:nvPr/>
        </p:nvSpPr>
        <p:spPr>
          <a:xfrm>
            <a:off x="359428" y="96347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2E604-5AC2-4445-83EA-E3706025F9D6}"/>
              </a:ext>
            </a:extLst>
          </p:cNvPr>
          <p:cNvSpPr/>
          <p:nvPr/>
        </p:nvSpPr>
        <p:spPr>
          <a:xfrm>
            <a:off x="361077" y="1043453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부산대학교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약학부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김연호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93D1A73-70EF-4425-BBCF-26D84B183FF8}"/>
              </a:ext>
            </a:extLst>
          </p:cNvPr>
          <p:cNvGrpSpPr/>
          <p:nvPr/>
        </p:nvGrpSpPr>
        <p:grpSpPr>
          <a:xfrm>
            <a:off x="463290" y="1930349"/>
            <a:ext cx="1973538" cy="967910"/>
            <a:chOff x="816877" y="4725144"/>
            <a:chExt cx="1973538" cy="96791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79B2A63-225E-462B-A0C7-784FA2459AE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8" name="꺾인 연결선 111">
                <a:extLst>
                  <a:ext uri="{FF2B5EF4-FFF2-40B4-BE49-F238E27FC236}">
                    <a16:creationId xmlns:a16="http://schemas.microsoft.com/office/drawing/2014/main" id="{A7EFE432-F5CA-49F8-B411-919E7DD1AB85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꺾인 연결선 112">
                <a:extLst>
                  <a:ext uri="{FF2B5EF4-FFF2-40B4-BE49-F238E27FC236}">
                    <a16:creationId xmlns:a16="http://schemas.microsoft.com/office/drawing/2014/main" id="{A72A9749-F8B2-4278-BC08-791A1DC86422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꺾인 연결선 113">
                <a:extLst>
                  <a:ext uri="{FF2B5EF4-FFF2-40B4-BE49-F238E27FC236}">
                    <a16:creationId xmlns:a16="http://schemas.microsoft.com/office/drawing/2014/main" id="{D4B14156-399F-4F41-94BF-0BFFFFD5A775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꺾인 연결선 114">
                <a:extLst>
                  <a:ext uri="{FF2B5EF4-FFF2-40B4-BE49-F238E27FC236}">
                    <a16:creationId xmlns:a16="http://schemas.microsoft.com/office/drawing/2014/main" id="{903B7E79-2AF5-4168-85A3-0012ED47CD31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54D52C3-7CE8-41D6-8452-1FA502BE897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2975E87-F94C-427D-BDAC-08377E694D31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1AC27E9-72C8-4270-B5D3-5B7C8BA5ABE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C71FC19-DE5F-4F09-A8CA-3BCF851EB5F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52F553-D9CF-4FB2-B6AB-049C24996844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2" name="위쪽 화살표 115">
            <a:extLst>
              <a:ext uri="{FF2B5EF4-FFF2-40B4-BE49-F238E27FC236}">
                <a16:creationId xmlns:a16="http://schemas.microsoft.com/office/drawing/2014/main" id="{6E7AC41B-2FB9-4CB2-92DB-087940B236B8}"/>
              </a:ext>
            </a:extLst>
          </p:cNvPr>
          <p:cNvSpPr/>
          <p:nvPr/>
        </p:nvSpPr>
        <p:spPr bwMode="auto">
          <a:xfrm rot="3501043">
            <a:off x="1767068" y="1682702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사각형 설명선 116">
            <a:extLst>
              <a:ext uri="{FF2B5EF4-FFF2-40B4-BE49-F238E27FC236}">
                <a16:creationId xmlns:a16="http://schemas.microsoft.com/office/drawing/2014/main" id="{F0815461-70AB-47D7-A708-A2E543719728}"/>
              </a:ext>
            </a:extLst>
          </p:cNvPr>
          <p:cNvSpPr/>
          <p:nvPr/>
        </p:nvSpPr>
        <p:spPr bwMode="auto">
          <a:xfrm>
            <a:off x="791153" y="1858935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A3169C-A9AD-47BC-A223-54DF82D4D2E6}"/>
              </a:ext>
            </a:extLst>
          </p:cNvPr>
          <p:cNvSpPr/>
          <p:nvPr/>
        </p:nvSpPr>
        <p:spPr>
          <a:xfrm>
            <a:off x="4813684" y="96347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7784C9F-7EAC-41DE-BF8C-F55D7EC2A3EA}"/>
              </a:ext>
            </a:extLst>
          </p:cNvPr>
          <p:cNvSpPr/>
          <p:nvPr/>
        </p:nvSpPr>
        <p:spPr>
          <a:xfrm>
            <a:off x="4815333" y="1043453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지구시스템과학과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양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27B096E-4A2A-49BE-AC3D-54E660130843}"/>
              </a:ext>
            </a:extLst>
          </p:cNvPr>
          <p:cNvSpPr/>
          <p:nvPr/>
        </p:nvSpPr>
        <p:spPr>
          <a:xfrm>
            <a:off x="2588856" y="963476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12C693B-5CE3-4B18-9AB9-1887DCDE7DFB}"/>
              </a:ext>
            </a:extLst>
          </p:cNvPr>
          <p:cNvSpPr/>
          <p:nvPr/>
        </p:nvSpPr>
        <p:spPr>
          <a:xfrm>
            <a:off x="2590505" y="1043453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정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C7DDFD3-A60C-4C50-ADAE-9D3DA9536171}"/>
              </a:ext>
            </a:extLst>
          </p:cNvPr>
          <p:cNvSpPr/>
          <p:nvPr/>
        </p:nvSpPr>
        <p:spPr>
          <a:xfrm>
            <a:off x="9263339" y="961851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F783793-6EC4-4EDD-92CB-17597A98369D}"/>
              </a:ext>
            </a:extLst>
          </p:cNvPr>
          <p:cNvSpPr/>
          <p:nvPr/>
        </p:nvSpPr>
        <p:spPr>
          <a:xfrm>
            <a:off x="9264988" y="1041828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전주교육대학교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이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78D7807-94D5-46E7-913E-12CA7BB234DA}"/>
              </a:ext>
            </a:extLst>
          </p:cNvPr>
          <p:cNvSpPr/>
          <p:nvPr/>
        </p:nvSpPr>
        <p:spPr>
          <a:xfrm>
            <a:off x="7038511" y="961851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AA6F76B-13EB-49D3-B93B-48E0E0443FF4}"/>
              </a:ext>
            </a:extLst>
          </p:cNvPr>
          <p:cNvSpPr/>
          <p:nvPr/>
        </p:nvSpPr>
        <p:spPr>
          <a:xfrm>
            <a:off x="7040160" y="1041828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A77F7CD-DB2D-46A0-8E3E-FE65ED4A97AC}"/>
              </a:ext>
            </a:extLst>
          </p:cNvPr>
          <p:cNvGrpSpPr/>
          <p:nvPr/>
        </p:nvGrpSpPr>
        <p:grpSpPr>
          <a:xfrm>
            <a:off x="7142373" y="1928724"/>
            <a:ext cx="1973538" cy="967910"/>
            <a:chOff x="816877" y="4725144"/>
            <a:chExt cx="1973538" cy="96791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61DA4E3-9F84-42BB-A7D0-0BCD2DF2775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9" name="꺾인 연결선 128">
                <a:extLst>
                  <a:ext uri="{FF2B5EF4-FFF2-40B4-BE49-F238E27FC236}">
                    <a16:creationId xmlns:a16="http://schemas.microsoft.com/office/drawing/2014/main" id="{085AE847-B3E3-417C-9C50-7A0A57CF065E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" name="꺾인 연결선 129">
                <a:extLst>
                  <a:ext uri="{FF2B5EF4-FFF2-40B4-BE49-F238E27FC236}">
                    <a16:creationId xmlns:a16="http://schemas.microsoft.com/office/drawing/2014/main" id="{7873E5BF-664A-4522-85F1-FE014B3B5605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꺾인 연결선 130">
                <a:extLst>
                  <a:ext uri="{FF2B5EF4-FFF2-40B4-BE49-F238E27FC236}">
                    <a16:creationId xmlns:a16="http://schemas.microsoft.com/office/drawing/2014/main" id="{7347767D-7EC7-46E6-A19D-7A51E14C335F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꺾인 연결선 131">
                <a:extLst>
                  <a:ext uri="{FF2B5EF4-FFF2-40B4-BE49-F238E27FC236}">
                    <a16:creationId xmlns:a16="http://schemas.microsoft.com/office/drawing/2014/main" id="{353CB76A-89BC-4A8C-8D97-731A99876F7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12B97BD-0E7D-4388-BB18-99D02471F6A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DF2D9AF-6030-40DE-9A72-15313229E816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91D37CD-C732-4BB8-BCF1-40B049C01D9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3026345-538D-4E11-A596-26330D6864CA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EBE53E7-96AA-4862-A9E0-F383D43532EF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13" name="사각형 설명선 132">
            <a:extLst>
              <a:ext uri="{FF2B5EF4-FFF2-40B4-BE49-F238E27FC236}">
                <a16:creationId xmlns:a16="http://schemas.microsoft.com/office/drawing/2014/main" id="{8191DBD5-3814-4E29-BD86-3AC5823E917B}"/>
              </a:ext>
            </a:extLst>
          </p:cNvPr>
          <p:cNvSpPr/>
          <p:nvPr/>
        </p:nvSpPr>
        <p:spPr bwMode="auto">
          <a:xfrm>
            <a:off x="7228234" y="1857310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14" name="위쪽 화살표 133">
            <a:extLst>
              <a:ext uri="{FF2B5EF4-FFF2-40B4-BE49-F238E27FC236}">
                <a16:creationId xmlns:a16="http://schemas.microsoft.com/office/drawing/2014/main" id="{42A9572E-E2B4-4BE4-9DE0-020898D17008}"/>
              </a:ext>
            </a:extLst>
          </p:cNvPr>
          <p:cNvSpPr/>
          <p:nvPr/>
        </p:nvSpPr>
        <p:spPr bwMode="auto">
          <a:xfrm rot="3622285">
            <a:off x="7801116" y="1618833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3FAAA4-D4E0-4EB8-93F6-77A90363AC94}"/>
              </a:ext>
            </a:extLst>
          </p:cNvPr>
          <p:cNvGrpSpPr/>
          <p:nvPr/>
        </p:nvGrpSpPr>
        <p:grpSpPr>
          <a:xfrm>
            <a:off x="9371056" y="1928724"/>
            <a:ext cx="1973538" cy="967910"/>
            <a:chOff x="816877" y="4725144"/>
            <a:chExt cx="1973538" cy="96791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BF1073E-4BA7-40EF-B183-3DA6CF4C673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66" name="꺾인 연결선 141">
                <a:extLst>
                  <a:ext uri="{FF2B5EF4-FFF2-40B4-BE49-F238E27FC236}">
                    <a16:creationId xmlns:a16="http://schemas.microsoft.com/office/drawing/2014/main" id="{F134D0DC-4898-4369-B35C-AC9631DC7D2D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꺾인 연결선 142">
                <a:extLst>
                  <a:ext uri="{FF2B5EF4-FFF2-40B4-BE49-F238E27FC236}">
                    <a16:creationId xmlns:a16="http://schemas.microsoft.com/office/drawing/2014/main" id="{52CDBF3B-1676-47DE-B268-B3DEF413BAD1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꺾인 연결선 143">
                <a:extLst>
                  <a:ext uri="{FF2B5EF4-FFF2-40B4-BE49-F238E27FC236}">
                    <a16:creationId xmlns:a16="http://schemas.microsoft.com/office/drawing/2014/main" id="{9692A6D2-960F-478B-BD6C-454637237EB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꺾인 연결선 144">
                <a:extLst>
                  <a:ext uri="{FF2B5EF4-FFF2-40B4-BE49-F238E27FC236}">
                    <a16:creationId xmlns:a16="http://schemas.microsoft.com/office/drawing/2014/main" id="{6E47C5D3-0882-4CE0-8925-DB41CF2E13F8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2D6E303-95DF-4B4B-A7F5-03120ACB9322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4BFE144-AC2C-430E-B760-D5C72B261A2D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3155C20-4529-406D-B037-3C8FAD63B348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연고대반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0346947-2932-4DE1-BD79-45FCA4A20D7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서의치대반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66D79F9-7582-47F4-8A9E-8FE9186FF7D5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70" name="사각형 설명선 145">
            <a:extLst>
              <a:ext uri="{FF2B5EF4-FFF2-40B4-BE49-F238E27FC236}">
                <a16:creationId xmlns:a16="http://schemas.microsoft.com/office/drawing/2014/main" id="{4F0CAB00-FE09-4479-86FE-A2563DD5FFBE}"/>
              </a:ext>
            </a:extLst>
          </p:cNvPr>
          <p:cNvSpPr/>
          <p:nvPr/>
        </p:nvSpPr>
        <p:spPr bwMode="auto">
          <a:xfrm>
            <a:off x="9456917" y="1857310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71" name="위쪽 화살표 146">
            <a:extLst>
              <a:ext uri="{FF2B5EF4-FFF2-40B4-BE49-F238E27FC236}">
                <a16:creationId xmlns:a16="http://schemas.microsoft.com/office/drawing/2014/main" id="{5237AE62-4FA4-4FEC-83D9-B30EB2405D19}"/>
              </a:ext>
            </a:extLst>
          </p:cNvPr>
          <p:cNvSpPr/>
          <p:nvPr/>
        </p:nvSpPr>
        <p:spPr bwMode="auto">
          <a:xfrm rot="3622285">
            <a:off x="9884889" y="2014934"/>
            <a:ext cx="291615" cy="71813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43E920E3-72A8-4182-9E51-684B4BCC6B24}"/>
              </a:ext>
            </a:extLst>
          </p:cNvPr>
          <p:cNvGrpSpPr/>
          <p:nvPr/>
        </p:nvGrpSpPr>
        <p:grpSpPr>
          <a:xfrm>
            <a:off x="4903143" y="1930348"/>
            <a:ext cx="1973538" cy="967910"/>
            <a:chOff x="816877" y="4725144"/>
            <a:chExt cx="1973538" cy="96791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9C9CD99-9630-4BA6-9456-B4C660AAD774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79" name="꺾인 연결선 111">
                <a:extLst>
                  <a:ext uri="{FF2B5EF4-FFF2-40B4-BE49-F238E27FC236}">
                    <a16:creationId xmlns:a16="http://schemas.microsoft.com/office/drawing/2014/main" id="{D6F1DD98-EC3E-4CC5-8B0E-6D3660B58787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꺾인 연결선 112">
                <a:extLst>
                  <a:ext uri="{FF2B5EF4-FFF2-40B4-BE49-F238E27FC236}">
                    <a16:creationId xmlns:a16="http://schemas.microsoft.com/office/drawing/2014/main" id="{EC5718B8-828B-4640-A34E-2581F3192F74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꺾인 연결선 113">
                <a:extLst>
                  <a:ext uri="{FF2B5EF4-FFF2-40B4-BE49-F238E27FC236}">
                    <a16:creationId xmlns:a16="http://schemas.microsoft.com/office/drawing/2014/main" id="{F0F49809-97B2-4129-BF21-F2195753E10B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꺾인 연결선 114">
                <a:extLst>
                  <a:ext uri="{FF2B5EF4-FFF2-40B4-BE49-F238E27FC236}">
                    <a16:creationId xmlns:a16="http://schemas.microsoft.com/office/drawing/2014/main" id="{D8091A8F-740E-461A-B658-2FB6D2231EB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9358087-D0BD-401C-90C2-995505220021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D82A8F7-A90B-47C2-A0E8-74AABCC51A6F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7A2A86C-8021-447F-AA95-771A236F242D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7596223-719E-414C-B5CA-902A5A9C5CD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269009A-EC86-4FA7-A46B-2BCCA0E8CDF8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83" name="위쪽 화살표 115">
            <a:extLst>
              <a:ext uri="{FF2B5EF4-FFF2-40B4-BE49-F238E27FC236}">
                <a16:creationId xmlns:a16="http://schemas.microsoft.com/office/drawing/2014/main" id="{FD335404-2AF2-41F9-AFAF-186C2D87AEF9}"/>
              </a:ext>
            </a:extLst>
          </p:cNvPr>
          <p:cNvSpPr/>
          <p:nvPr/>
        </p:nvSpPr>
        <p:spPr bwMode="auto">
          <a:xfrm rot="3501043">
            <a:off x="6206921" y="1682701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사각형 설명선 116">
            <a:extLst>
              <a:ext uri="{FF2B5EF4-FFF2-40B4-BE49-F238E27FC236}">
                <a16:creationId xmlns:a16="http://schemas.microsoft.com/office/drawing/2014/main" id="{F9FAA93D-1B70-4322-A7F4-EF48B7A7EB6E}"/>
              </a:ext>
            </a:extLst>
          </p:cNvPr>
          <p:cNvSpPr/>
          <p:nvPr/>
        </p:nvSpPr>
        <p:spPr bwMode="auto">
          <a:xfrm>
            <a:off x="5231006" y="185893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DB38A015-CC51-44FF-906D-2E06A4F1A949}"/>
              </a:ext>
            </a:extLst>
          </p:cNvPr>
          <p:cNvGrpSpPr/>
          <p:nvPr/>
        </p:nvGrpSpPr>
        <p:grpSpPr>
          <a:xfrm>
            <a:off x="2679217" y="1930348"/>
            <a:ext cx="1973538" cy="967910"/>
            <a:chOff x="816877" y="4725144"/>
            <a:chExt cx="1973538" cy="96791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817DDCC2-394B-42A9-9DBB-F06BFF7EFE27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92" name="꺾인 연결선 111">
                <a:extLst>
                  <a:ext uri="{FF2B5EF4-FFF2-40B4-BE49-F238E27FC236}">
                    <a16:creationId xmlns:a16="http://schemas.microsoft.com/office/drawing/2014/main" id="{F29FBC59-1213-476E-B638-F30956DE282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꺾인 연결선 112">
                <a:extLst>
                  <a:ext uri="{FF2B5EF4-FFF2-40B4-BE49-F238E27FC236}">
                    <a16:creationId xmlns:a16="http://schemas.microsoft.com/office/drawing/2014/main" id="{3A99CBDF-0D2A-401C-8D47-DDAE80D3B1E0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4" name="꺾인 연결선 113">
                <a:extLst>
                  <a:ext uri="{FF2B5EF4-FFF2-40B4-BE49-F238E27FC236}">
                    <a16:creationId xmlns:a16="http://schemas.microsoft.com/office/drawing/2014/main" id="{0203CB77-1729-4BB2-AE5D-5F58BB327A85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꺾인 연결선 114">
                <a:extLst>
                  <a:ext uri="{FF2B5EF4-FFF2-40B4-BE49-F238E27FC236}">
                    <a16:creationId xmlns:a16="http://schemas.microsoft.com/office/drawing/2014/main" id="{2957854C-A793-4926-BA6D-BF9CBEC1DBC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68B72A4-201C-4E87-A0F4-3A641220E041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D0282-416D-4324-A3A7-7342E0932D11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7C58CF0-9038-4B62-B8E4-07648A7CD39E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2301F6D7-9370-4B70-8498-BF318D28BA5F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5ED7A10-5068-4D62-BC5D-5DC14D2A6C9F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96" name="위쪽 화살표 115">
            <a:extLst>
              <a:ext uri="{FF2B5EF4-FFF2-40B4-BE49-F238E27FC236}">
                <a16:creationId xmlns:a16="http://schemas.microsoft.com/office/drawing/2014/main" id="{2518C4EF-B835-4E5F-B15B-8A4F7306D9E3}"/>
              </a:ext>
            </a:extLst>
          </p:cNvPr>
          <p:cNvSpPr/>
          <p:nvPr/>
        </p:nvSpPr>
        <p:spPr bwMode="auto">
          <a:xfrm rot="3501043">
            <a:off x="3982995" y="1682701"/>
            <a:ext cx="131414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7" name="사각형 설명선 116">
            <a:extLst>
              <a:ext uri="{FF2B5EF4-FFF2-40B4-BE49-F238E27FC236}">
                <a16:creationId xmlns:a16="http://schemas.microsoft.com/office/drawing/2014/main" id="{5B0EEE75-0564-4C04-BD36-09B700813B55}"/>
              </a:ext>
            </a:extLst>
          </p:cNvPr>
          <p:cNvSpPr/>
          <p:nvPr/>
        </p:nvSpPr>
        <p:spPr bwMode="auto">
          <a:xfrm>
            <a:off x="3007080" y="185893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b="1" spc="-8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BE64CF5-AF6C-4957-83BA-FA3FD0D1318D}"/>
              </a:ext>
            </a:extLst>
          </p:cNvPr>
          <p:cNvSpPr/>
          <p:nvPr/>
        </p:nvSpPr>
        <p:spPr>
          <a:xfrm>
            <a:off x="272480" y="8570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FCE0E215-A484-4B8C-9A79-D91679D4DEC6}"/>
              </a:ext>
            </a:extLst>
          </p:cNvPr>
          <p:cNvSpPr>
            <a:spLocks noChangeAspect="1"/>
          </p:cNvSpPr>
          <p:nvPr/>
        </p:nvSpPr>
        <p:spPr>
          <a:xfrm>
            <a:off x="1966704" y="3139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7D038AC2-72E5-451C-B7B1-AC86A4A13603}"/>
              </a:ext>
            </a:extLst>
          </p:cNvPr>
          <p:cNvSpPr>
            <a:spLocks noChangeAspect="1"/>
          </p:cNvSpPr>
          <p:nvPr/>
        </p:nvSpPr>
        <p:spPr>
          <a:xfrm>
            <a:off x="2050313" y="3139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702709"/>
              </p:ext>
            </p:extLst>
          </p:nvPr>
        </p:nvGraphicFramePr>
        <p:xfrm>
          <a:off x="8104412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코어 위클리 영역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비노출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및 해당 영역 추가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241792" y="3011633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1383912" y="3163368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1383912" y="4165826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3" y="3320283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1471926" y="3898871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1392155" y="38357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14537"/>
              </p:ext>
            </p:extLst>
          </p:nvPr>
        </p:nvGraphicFramePr>
        <p:xfrm>
          <a:off x="221977" y="2164962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QUEL</a:t>
                      </a:r>
                      <a:r>
                        <a:rPr lang="en-US" altLang="ko-KR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ctr" latinLnBrk="1"/>
                      <a:r>
                        <a:rPr lang="ko-KR" altLang="en-US" sz="900" b="0" baseline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  <a:endParaRPr lang="ko-KR" altLang="en-US" sz="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러셀 부천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영 주간지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1590254" y="2509387"/>
            <a:ext cx="1636138" cy="4304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1551482" y="242727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B65687-F65A-4697-974C-A8DDB77A84F5}"/>
              </a:ext>
            </a:extLst>
          </p:cNvPr>
          <p:cNvSpPr/>
          <p:nvPr/>
        </p:nvSpPr>
        <p:spPr bwMode="auto">
          <a:xfrm>
            <a:off x="3401706" y="598245"/>
            <a:ext cx="3116539" cy="21869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54884"/>
              </p:ext>
            </p:extLst>
          </p:nvPr>
        </p:nvGraphicFramePr>
        <p:xfrm>
          <a:off x="8104412" y="211913"/>
          <a:ext cx="1800000" cy="1820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부천학원 내용 추가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파이널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동일 영역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https://mrusselbc.megastudy.net/intro/2023/final/index.asp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637505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239036" y="624035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1464927" y="836466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1464927" y="1838924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2" y="1100695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1552940" y="1571969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1499754" y="15088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536377"/>
            <a:ext cx="3012579" cy="4476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4D888C-26AA-4CD7-8AA7-D95AB9F25D21}"/>
              </a:ext>
            </a:extLst>
          </p:cNvPr>
          <p:cNvSpPr txBox="1"/>
          <p:nvPr/>
        </p:nvSpPr>
        <p:spPr>
          <a:xfrm>
            <a:off x="124479" y="308892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41p 1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B522F-B2F1-4023-91E7-689537636609}"/>
              </a:ext>
            </a:extLst>
          </p:cNvPr>
          <p:cNvSpPr txBox="1"/>
          <p:nvPr/>
        </p:nvSpPr>
        <p:spPr>
          <a:xfrm>
            <a:off x="232966" y="635702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62B22B-40B0-4B3A-98DD-51E23C2D6707}"/>
              </a:ext>
            </a:extLst>
          </p:cNvPr>
          <p:cNvSpPr/>
          <p:nvPr/>
        </p:nvSpPr>
        <p:spPr>
          <a:xfrm>
            <a:off x="231799" y="2810922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911B13-F05E-45B6-8675-D6FB0FD72810}"/>
              </a:ext>
            </a:extLst>
          </p:cNvPr>
          <p:cNvSpPr txBox="1"/>
          <p:nvPr/>
        </p:nvSpPr>
        <p:spPr>
          <a:xfrm>
            <a:off x="225729" y="2822589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" y="3326344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1389584" y="2949028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1389584" y="3951486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1477597" y="368016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1424411" y="36129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1DEE65-81AD-4638-9E1D-2123BD844FD8}"/>
              </a:ext>
            </a:extLst>
          </p:cNvPr>
          <p:cNvSpPr/>
          <p:nvPr/>
        </p:nvSpPr>
        <p:spPr>
          <a:xfrm>
            <a:off x="3477553" y="62403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45C957-859E-4004-BE91-9F2FFD0D96A9}"/>
              </a:ext>
            </a:extLst>
          </p:cNvPr>
          <p:cNvSpPr/>
          <p:nvPr/>
        </p:nvSpPr>
        <p:spPr>
          <a:xfrm>
            <a:off x="3446709" y="524336"/>
            <a:ext cx="3012579" cy="22982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9DFCB-4EB2-4DB2-BC5C-E1D3CFD70793}"/>
              </a:ext>
            </a:extLst>
          </p:cNvPr>
          <p:cNvSpPr txBox="1"/>
          <p:nvPr/>
        </p:nvSpPr>
        <p:spPr>
          <a:xfrm>
            <a:off x="3487824" y="635702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0E9B2E-29C5-4C01-BA89-69239B832AC0}"/>
              </a:ext>
            </a:extLst>
          </p:cNvPr>
          <p:cNvSpPr txBox="1"/>
          <p:nvPr/>
        </p:nvSpPr>
        <p:spPr>
          <a:xfrm>
            <a:off x="4894236" y="1423426"/>
            <a:ext cx="15607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출강 수학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 선생님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경향과 시기별 학습 패턴을 반영한 콘텐츠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누적학습과 확인학습을 한번에 가능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8D21C77-A746-4E5E-9CE4-9A3039BCB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77" y="1211903"/>
            <a:ext cx="819817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1990F0-91CD-4849-B51B-70EB45E0A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609" y="1504019"/>
            <a:ext cx="805090" cy="1080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38627C-2134-437F-BEEF-4A15C95DA9C8}"/>
              </a:ext>
            </a:extLst>
          </p:cNvPr>
          <p:cNvSpPr/>
          <p:nvPr/>
        </p:nvSpPr>
        <p:spPr bwMode="auto">
          <a:xfrm>
            <a:off x="3450988" y="851169"/>
            <a:ext cx="908012" cy="199440"/>
          </a:xfrm>
          <a:prstGeom prst="rect">
            <a:avLst/>
          </a:prstGeom>
          <a:solidFill>
            <a:srgbClr val="C0000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전용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2F77B5-0321-4038-B026-5AFDC7C031B4}"/>
              </a:ext>
            </a:extLst>
          </p:cNvPr>
          <p:cNvSpPr txBox="1"/>
          <p:nvPr/>
        </p:nvSpPr>
        <p:spPr>
          <a:xfrm>
            <a:off x="4538416" y="762141"/>
            <a:ext cx="18565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30" dirty="0">
                <a:latin typeface="+mn-ea"/>
                <a:ea typeface="+mn-ea"/>
              </a:rPr>
              <a:t>시기별 꼭 필요한 핵심 문제 학습</a:t>
            </a:r>
          </a:p>
          <a:p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러셀 부천</a:t>
            </a:r>
            <a:endParaRPr lang="en-US" altLang="ko-KR" sz="1400" b="1" spc="-150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수</a:t>
            </a:r>
            <a:r>
              <a:rPr lang="en-US" altLang="ko-KR" sz="1400" b="1" spc="-150" dirty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50" dirty="0">
                <a:solidFill>
                  <a:srgbClr val="0000FF"/>
                </a:solidFill>
                <a:latin typeface="+mn-ea"/>
                <a:ea typeface="+mn-ea"/>
              </a:rPr>
              <a:t>영 주간지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6F006B-3601-4896-A6E4-B2A0E9159AED}"/>
              </a:ext>
            </a:extLst>
          </p:cNvPr>
          <p:cNvSpPr/>
          <p:nvPr/>
        </p:nvSpPr>
        <p:spPr>
          <a:xfrm>
            <a:off x="4468411" y="2556661"/>
            <a:ext cx="202028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2024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주간지 과목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강사진은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CA4819-3618-4451-9876-ED1D41B7DCF8}"/>
              </a:ext>
            </a:extLst>
          </p:cNvPr>
          <p:cNvSpPr/>
          <p:nvPr/>
        </p:nvSpPr>
        <p:spPr>
          <a:xfrm>
            <a:off x="3362935" y="51612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46136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파이널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동일 영역 이미지 활용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https://mrusselbc.megastudy.net/intro/2023/final/index.asp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291371" y="4189483"/>
            <a:ext cx="2896445" cy="33218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252600" y="41073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A0040C-5641-40FF-8282-A8A8ED578AB2}"/>
              </a:ext>
            </a:extLst>
          </p:cNvPr>
          <p:cNvSpPr/>
          <p:nvPr/>
        </p:nvSpPr>
        <p:spPr>
          <a:xfrm>
            <a:off x="5436066" y="498888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58" name="Picture 2" descr="https://russeldata.megastudy.net/campus/images/russel/intro/2023/final/cont01_img04_05_bc.jpg">
            <a:extLst>
              <a:ext uri="{FF2B5EF4-FFF2-40B4-BE49-F238E27FC236}">
                <a16:creationId xmlns:a16="http://schemas.microsoft.com/office/drawing/2014/main" id="{9C2A438C-B166-4DC8-815F-E4E87546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" y="5092380"/>
            <a:ext cx="2086286" cy="116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russeldata.megastudy.net/campus/images/russel/intro/2023/final/cont01_img04_06_bc.jpg">
            <a:extLst>
              <a:ext uri="{FF2B5EF4-FFF2-40B4-BE49-F238E27FC236}">
                <a16:creationId xmlns:a16="http://schemas.microsoft.com/office/drawing/2014/main" id="{E8ED1159-1747-4682-8677-0BB3169B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537" y="5101608"/>
            <a:ext cx="2031503" cy="11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26DBA9-425B-4CB9-B0BC-54E0B0E7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47" y="5844068"/>
            <a:ext cx="2693712" cy="445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부천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3B09ED-5BD6-491C-8FF7-A8B37C6B7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43693"/>
              </p:ext>
            </p:extLst>
          </p:nvPr>
        </p:nvGraphicFramePr>
        <p:xfrm>
          <a:off x="249666" y="1227624"/>
          <a:ext cx="290313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668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387668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42735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20268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550409">
                  <a:extLst>
                    <a:ext uri="{9D8B030D-6E8A-4147-A177-3AD203B41FA5}">
                      <a16:colId xmlns:a16="http://schemas.microsoft.com/office/drawing/2014/main" val="192494527"/>
                    </a:ext>
                  </a:extLst>
                </a:gridCol>
                <a:gridCol w="414387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2216696" y="1188005"/>
            <a:ext cx="518115" cy="371116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2177924" y="11058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2024 N</a:t>
            </a:r>
            <a:r>
              <a:rPr lang="ko-KR" altLang="en-US" sz="900" dirty="0"/>
              <a:t>수 </a:t>
            </a:r>
            <a:r>
              <a:rPr lang="ko-KR" altLang="en-US" sz="900" dirty="0" err="1"/>
              <a:t>정규반</a:t>
            </a:r>
            <a:r>
              <a:rPr lang="en-US" altLang="ko-KR" sz="900" dirty="0"/>
              <a:t>(</a:t>
            </a:r>
            <a:r>
              <a:rPr lang="ko-KR" altLang="en-US" sz="900" dirty="0"/>
              <a:t>부천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54658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80719" y="4894177"/>
            <a:ext cx="2896445" cy="2231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41948" y="48120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992561" y="5271877"/>
            <a:ext cx="634904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953789" y="51897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280719" y="57961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70A6BE-3792-444D-A028-0A7DCEEC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6" y="552938"/>
            <a:ext cx="3301714" cy="61317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96D05B-E04F-4344-A78B-D23CC2D0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5" y="392148"/>
            <a:ext cx="3218330" cy="64533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48825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맨 마지막 순서로 노출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052736"/>
            <a:ext cx="3213208" cy="2952328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 부천에서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160912" y="4725144"/>
            <a:ext cx="2719836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4009972" y="47251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100433" y="848207"/>
            <a:ext cx="7952998" cy="589316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2231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28FBFBC-D314-40B6-A9CF-3EE1AE89110A}"/>
              </a:ext>
            </a:extLst>
          </p:cNvPr>
          <p:cNvSpPr txBox="1"/>
          <p:nvPr/>
        </p:nvSpPr>
        <p:spPr>
          <a:xfrm>
            <a:off x="703343" y="329628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 부천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</a:t>
            </a:r>
            <a:r>
              <a:rPr lang="ko-KR" altLang="en-US" sz="1800" b="1" spc="-150" dirty="0" err="1">
                <a:solidFill>
                  <a:srgbClr val="0070C0"/>
                </a:solidFill>
                <a:latin typeface="+mn-ea"/>
                <a:ea typeface="+mn-ea"/>
              </a:rPr>
              <a:t>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2032" y="7759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B3B0F-3773-4352-AAD1-B427802B6AC1}"/>
              </a:ext>
            </a:extLst>
          </p:cNvPr>
          <p:cNvSpPr/>
          <p:nvPr/>
        </p:nvSpPr>
        <p:spPr>
          <a:xfrm>
            <a:off x="113631" y="971837"/>
            <a:ext cx="22470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모의고사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/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내신 전형 모집요강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1911886" y="342764"/>
            <a:ext cx="1008169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1873114" y="2606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14B6A29-E1AC-473C-BEDF-723495209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2891"/>
              </p:ext>
            </p:extLst>
          </p:nvPr>
        </p:nvGraphicFramePr>
        <p:xfrm>
          <a:off x="128464" y="1269553"/>
          <a:ext cx="7848871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45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3543974156"/>
                    </a:ext>
                  </a:extLst>
                </a:gridCol>
                <a:gridCol w="1398971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  <a:gridCol w="605506">
                  <a:extLst>
                    <a:ext uri="{9D8B030D-6E8A-4147-A177-3AD203B41FA5}">
                      <a16:colId xmlns:a16="http://schemas.microsoft.com/office/drawing/2014/main" val="3306886648"/>
                    </a:ext>
                  </a:extLst>
                </a:gridCol>
                <a:gridCol w="1919959">
                  <a:extLst>
                    <a:ext uri="{9D8B030D-6E8A-4147-A177-3AD203B41FA5}">
                      <a16:colId xmlns:a16="http://schemas.microsoft.com/office/drawing/2014/main" val="1429221270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45221958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 전형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 전형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반영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등급 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내신평균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4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 모의고사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중 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학기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학기까지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원점수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석차등급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 기재된 모든 교과 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확통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반영 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1.4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1.6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영 또는 국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미반영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1.8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95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2.0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310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교과평균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개별 상담 진행 후 정원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5%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 선발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1852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50B9A08-F513-4530-9717-BAFEF650A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12029"/>
              </p:ext>
            </p:extLst>
          </p:nvPr>
        </p:nvGraphicFramePr>
        <p:xfrm>
          <a:off x="119626" y="5163040"/>
          <a:ext cx="784887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145">
                  <a:extLst>
                    <a:ext uri="{9D8B030D-6E8A-4147-A177-3AD203B41FA5}">
                      <a16:colId xmlns:a16="http://schemas.microsoft.com/office/drawing/2014/main" val="3804121388"/>
                    </a:ext>
                  </a:extLst>
                </a:gridCol>
                <a:gridCol w="6540726">
                  <a:extLst>
                    <a:ext uri="{9D8B030D-6E8A-4147-A177-3AD203B41FA5}">
                      <a16:colId xmlns:a16="http://schemas.microsoft.com/office/drawing/2014/main" val="28567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제출서류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필수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: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대학수학능력시험 성적 증명서</a:t>
                      </a:r>
                      <a:br>
                        <a:rPr lang="ko-KR" altLang="en-US" sz="900" dirty="0">
                          <a:latin typeface="+mn-ea"/>
                          <a:ea typeface="+mn-ea"/>
                        </a:rPr>
                      </a:b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해당자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: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월 평가원 모의고사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01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0F8736-E84B-4D71-AA45-DEFC8BC4C1C5}"/>
              </a:ext>
            </a:extLst>
          </p:cNvPr>
          <p:cNvSpPr/>
          <p:nvPr/>
        </p:nvSpPr>
        <p:spPr>
          <a:xfrm>
            <a:off x="128464" y="5572639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문서번호가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작성된 성적증명서 제출은 필수입니다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 (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온라인 모의고사 성적 적용 불가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3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월부터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승강반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제도에 따라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승반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강반이 이루어지며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결과에 따라 지원 혜택은 변경될 수 있습니다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예체능 전형은 서울대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1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전형까지만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가능하며 서울대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1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전형 외 인원은 모두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2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전형으로 지원 혜택이 적용됩니다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자퇴생의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경우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N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수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그린반으로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배정됩니다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21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100433" y="1280255"/>
            <a:ext cx="7952998" cy="394894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40516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2032" y="12080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B3B0F-3773-4352-AAD1-B427802B6AC1}"/>
              </a:ext>
            </a:extLst>
          </p:cNvPr>
          <p:cNvSpPr/>
          <p:nvPr/>
        </p:nvSpPr>
        <p:spPr>
          <a:xfrm>
            <a:off x="113631" y="1403885"/>
            <a:ext cx="26791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대학교 전형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(23~24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학번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)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모집요강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B70DE52-C9D8-45FD-A2F5-4AA7E89F6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15297"/>
              </p:ext>
            </p:extLst>
          </p:nvPr>
        </p:nvGraphicFramePr>
        <p:xfrm>
          <a:off x="153631" y="1702477"/>
          <a:ext cx="769616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506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입학 자격 조건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의예계열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약대 포함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POSTECH / KAIST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서강대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성균관대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이화여대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경희대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서울시립대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UNIST / DGIST / GIST / KENTECH 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사관학교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경찰대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서울교대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경인교대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한국교원대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바이오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숙명여대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인하대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아주대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국민대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세종대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단국대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죽전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숭실대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항공대 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기타 교육대학</a:t>
                      </a:r>
                      <a:endParaRPr lang="en-US" altLang="ko-KR" sz="900" b="0" i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 외 수도권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년제 대학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지방국립대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C525311-D1D1-4555-81CE-C9A92F1D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6016"/>
              </p:ext>
            </p:extLst>
          </p:nvPr>
        </p:nvGraphicFramePr>
        <p:xfrm>
          <a:off x="153631" y="3988318"/>
          <a:ext cx="76961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506">
                  <a:extLst>
                    <a:ext uri="{9D8B030D-6E8A-4147-A177-3AD203B41FA5}">
                      <a16:colId xmlns:a16="http://schemas.microsoft.com/office/drawing/2014/main" val="3804121388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8567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제출서류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- 2023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년에 시행한 대학수학능력시험 성적 증명서</a:t>
                      </a:r>
                    </a:p>
                    <a:p>
                      <a:pPr algn="l" latinLnBrk="1"/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대학교 재학증명서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합격증명서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휴학증명서</a:t>
                      </a:r>
                      <a:r>
                        <a:rPr lang="ko-KR" altLang="en-US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中 </a:t>
                      </a:r>
                      <a:r>
                        <a:rPr lang="ko-KR" altLang="en-US" sz="900" b="0" i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택</a:t>
                      </a:r>
                      <a:r>
                        <a:rPr lang="en-US" altLang="ko-KR" sz="9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01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72FCFB-9AE0-49DF-A94D-D78611B05D34}"/>
              </a:ext>
            </a:extLst>
          </p:cNvPr>
          <p:cNvSpPr/>
          <p:nvPr/>
        </p:nvSpPr>
        <p:spPr>
          <a:xfrm>
            <a:off x="154325" y="4419959"/>
            <a:ext cx="7714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대학교 전형은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23~24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학번까지 적용되며 이전 학번은 별도 상담이 필요합니다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rgbClr val="E30C0C"/>
                </a:solidFill>
                <a:latin typeface="+mn-ea"/>
                <a:ea typeface="+mn-ea"/>
              </a:rPr>
              <a:t>위 기준은 “최종합격“ 기준으로</a:t>
            </a:r>
            <a:r>
              <a:rPr lang="en-US" altLang="ko-KR" sz="900" dirty="0">
                <a:solidFill>
                  <a:srgbClr val="E30C0C"/>
                </a:solidFill>
                <a:latin typeface="+mn-ea"/>
                <a:ea typeface="+mn-ea"/>
              </a:rPr>
              <a:t>, 1</a:t>
            </a:r>
            <a:r>
              <a:rPr lang="ko-KR" altLang="en-US" sz="900" dirty="0">
                <a:solidFill>
                  <a:srgbClr val="E30C0C"/>
                </a:solidFill>
                <a:latin typeface="+mn-ea"/>
                <a:ea typeface="+mn-ea"/>
              </a:rPr>
              <a:t>차 합격자의 경우 “최종합격“ 해당 반 전형보다 </a:t>
            </a:r>
            <a:r>
              <a:rPr lang="en-US" altLang="ko-KR" sz="900" dirty="0">
                <a:solidFill>
                  <a:srgbClr val="E30C0C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solidFill>
                  <a:srgbClr val="E30C0C"/>
                </a:solidFill>
                <a:latin typeface="+mn-ea"/>
                <a:ea typeface="+mn-ea"/>
              </a:rPr>
              <a:t>단계 아래로 인정합니다</a:t>
            </a:r>
            <a:r>
              <a:rPr lang="en-US" altLang="ko-KR" sz="900" dirty="0">
                <a:solidFill>
                  <a:srgbClr val="E30C0C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3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월부터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정규반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승강반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제도에 따라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승반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강반이 이루어지며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결과에 따라 지원 혜택은 변경될 수 있습니다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대학교 전형 입학 시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서울대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혜택을 적용을 받을 경우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'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서울대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/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의치대반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1',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혜택을 적용 받을 경우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'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연고대반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2'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로 배정됩니다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558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100433" y="332860"/>
            <a:ext cx="7952998" cy="64085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385870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2032" y="2606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B3B0F-3773-4352-AAD1-B427802B6AC1}"/>
              </a:ext>
            </a:extLst>
          </p:cNvPr>
          <p:cNvSpPr/>
          <p:nvPr/>
        </p:nvSpPr>
        <p:spPr>
          <a:xfrm>
            <a:off x="123363" y="396015"/>
            <a:ext cx="26791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지원혜택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2FD58D7-74B0-475E-B3B2-4D8B6066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1317"/>
              </p:ext>
            </p:extLst>
          </p:nvPr>
        </p:nvGraphicFramePr>
        <p:xfrm>
          <a:off x="108108" y="657625"/>
          <a:ext cx="7920038" cy="5462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678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2519344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  <a:gridCol w="3779016">
                  <a:extLst>
                    <a:ext uri="{9D8B030D-6E8A-4147-A177-3AD203B41FA5}">
                      <a16:colId xmlns:a16="http://schemas.microsoft.com/office/drawing/2014/main" val="452219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 수강 단과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T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지원 혜택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0T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278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천원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12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천원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6488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7856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18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15737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의치대반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20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0T</a:t>
                      </a:r>
                      <a:endParaRPr lang="en-US" sz="800" b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만원 지원 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→</a:t>
                      </a: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28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  <a:endParaRPr lang="ko-KR" altLang="en-US" sz="800" b="0" dirty="0">
                        <a:solidFill>
                          <a:srgbClr val="22222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173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541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3.5T(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20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63767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연고대반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10.5T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3109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30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8129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3.5T(</a:t>
                      </a:r>
                      <a:r>
                        <a:rPr lang="ko-KR" alt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50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28782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234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20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95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7T(</a:t>
                      </a:r>
                      <a:r>
                        <a:rPr lang="ko-KR" altLang="en-US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50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311726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그린반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17.5T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액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185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14T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30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229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10.5T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ko-KR" altLang="en-US" sz="800" b="0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자습전용관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 지원 →</a:t>
                      </a:r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50</a:t>
                      </a:r>
                      <a:r>
                        <a:rPr lang="ko-KR" altLang="en-US" sz="800" b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093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7T(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최저 입학 기준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50000"/>
                        </a:lnSpc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62776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0C3449-0E9C-46C8-BEEF-5F4E6F1169B0}"/>
              </a:ext>
            </a:extLst>
          </p:cNvPr>
          <p:cNvSpPr/>
          <p:nvPr/>
        </p:nvSpPr>
        <p:spPr>
          <a:xfrm>
            <a:off x="81695" y="6179680"/>
            <a:ext cx="7910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단과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수강시간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(3.5T/7T/10.5T/14T/17.5T)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은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주일 기준이며 ‘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T’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는 수업 시간을 의미합니다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모집요강 및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지원혜택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등 상기 내용은 학원 사정에 의해 변경될 수 있습니다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sz="900" b="0" i="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540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100433" y="1052940"/>
            <a:ext cx="7952998" cy="223204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62334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장학혜택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2032" y="98072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B3B0F-3773-4352-AAD1-B427802B6AC1}"/>
              </a:ext>
            </a:extLst>
          </p:cNvPr>
          <p:cNvSpPr/>
          <p:nvPr/>
        </p:nvSpPr>
        <p:spPr>
          <a:xfrm>
            <a:off x="123363" y="1116095"/>
            <a:ext cx="26791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-US" altLang="ko-KR" sz="11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+mn-ea"/>
                <a:ea typeface="+mn-ea"/>
              </a:rPr>
              <a:t>장학혜택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09F0B0-9977-42A6-91B0-EFD3BF127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77717"/>
              </p:ext>
            </p:extLst>
          </p:nvPr>
        </p:nvGraphicFramePr>
        <p:xfrm>
          <a:off x="123363" y="1449917"/>
          <a:ext cx="7920038" cy="99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678">
                  <a:extLst>
                    <a:ext uri="{9D8B030D-6E8A-4147-A177-3AD203B41FA5}">
                      <a16:colId xmlns:a16="http://schemas.microsoft.com/office/drawing/2014/main" val="1316327813"/>
                    </a:ext>
                  </a:extLst>
                </a:gridCol>
                <a:gridCol w="6298360">
                  <a:extLst>
                    <a:ext uri="{9D8B030D-6E8A-4147-A177-3AD203B41FA5}">
                      <a16:colId xmlns:a16="http://schemas.microsoft.com/office/drawing/2014/main" val="3730459354"/>
                    </a:ext>
                  </a:extLst>
                </a:gridCol>
              </a:tblGrid>
              <a:tr h="170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451"/>
                  </a:ext>
                </a:extLst>
              </a:tr>
              <a:tr h="26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자매 동반 등록 시 단과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과목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 모두 적용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433414"/>
                  </a:ext>
                </a:extLst>
              </a:tr>
              <a:tr h="26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출신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전년도 러셀 부천을 다녔던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재원생은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※ 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개월 이상 연속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자습관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재원 시</a:t>
                      </a:r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0" marR="190500" marT="104775" marB="10477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6488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23E3ED-8847-4289-9953-257BE245774F}"/>
              </a:ext>
            </a:extLst>
          </p:cNvPr>
          <p:cNvSpPr/>
          <p:nvPr/>
        </p:nvSpPr>
        <p:spPr>
          <a:xfrm>
            <a:off x="130503" y="2448097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형제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자매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장학혜택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적용 시 제출서류 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: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가족관계증명서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형제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자매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장학혜택은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신청 시점을 기준으로 하며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이전 수강료에 소급 적용되지 않습니다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 err="1">
                <a:solidFill>
                  <a:srgbClr val="222222"/>
                </a:solidFill>
                <a:latin typeface="+mn-ea"/>
                <a:ea typeface="+mn-ea"/>
              </a:rPr>
              <a:t>장학혜택은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 중복 적용되지 않으며 유리한 조건의 혜택을 선택하여 적용합니다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※ </a:t>
            </a:r>
            <a:r>
              <a:rPr lang="ko-KR" altLang="en-US" sz="900" dirty="0">
                <a:solidFill>
                  <a:srgbClr val="222222"/>
                </a:solidFill>
                <a:latin typeface="+mn-ea"/>
                <a:ea typeface="+mn-ea"/>
              </a:rPr>
              <a:t>상기 내용은 학원 사정에 의해 변경될 수 있습니다</a:t>
            </a:r>
            <a:r>
              <a:rPr lang="en-US" altLang="ko-KR" sz="900" dirty="0">
                <a:solidFill>
                  <a:srgbClr val="222222"/>
                </a:solidFill>
                <a:latin typeface="+mn-ea"/>
                <a:ea typeface="+mn-ea"/>
              </a:rPr>
              <a:t>.</a:t>
            </a:r>
            <a:endParaRPr lang="en-US" altLang="ko-KR" sz="900" b="0" i="0" dirty="0">
              <a:solidFill>
                <a:srgbClr val="22222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7859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DEA809-C731-4158-B1FF-69237D4E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92" y="2011283"/>
            <a:ext cx="6624000" cy="36621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</a:t>
            </a:r>
            <a:r>
              <a:rPr lang="ko-KR" altLang="en-US" b="0" dirty="0"/>
              <a:t>부천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903218"/>
              </p:ext>
            </p:extLst>
          </p:nvPr>
        </p:nvGraphicFramePr>
        <p:xfrm>
          <a:off x="8104412" y="211913"/>
          <a:ext cx="1800000" cy="120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 부천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부천학원 재수생 우선선발반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러셀 부천 탭 동일 영역 참고하여 동일하게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https://russelbc.megastudy.net/intro/2024/first/index.asp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27F8AD3-112E-4A75-B907-78D251E0FC45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 부천을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0D7CAD6-4F7B-49AB-926B-B85554D13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60330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 부천 모집요강 및 지원혜택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 부천</a:t>
                      </a:r>
                      <a:endParaRPr lang="en-US" altLang="ko-KR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9E7B6E-F98F-462B-892B-B161CB8AE8A6}"/>
              </a:ext>
            </a:extLst>
          </p:cNvPr>
          <p:cNvSpPr/>
          <p:nvPr/>
        </p:nvSpPr>
        <p:spPr bwMode="auto">
          <a:xfrm>
            <a:off x="3579958" y="1353473"/>
            <a:ext cx="832651" cy="30754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1F997F-E1B6-489E-A240-4E8EC2A71FDE}"/>
              </a:ext>
            </a:extLst>
          </p:cNvPr>
          <p:cNvSpPr/>
          <p:nvPr/>
        </p:nvSpPr>
        <p:spPr>
          <a:xfrm>
            <a:off x="3541186" y="127135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4848D1-7963-4757-BEEE-C4D548D2FB80}"/>
              </a:ext>
            </a:extLst>
          </p:cNvPr>
          <p:cNvSpPr/>
          <p:nvPr/>
        </p:nvSpPr>
        <p:spPr>
          <a:xfrm>
            <a:off x="625186" y="19337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93522</TotalTime>
  <Words>7874</Words>
  <Application>Microsoft Office PowerPoint</Application>
  <PresentationFormat>A4 용지(210x297mm)</PresentationFormat>
  <Paragraphs>1517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46</vt:i4>
      </vt:variant>
    </vt:vector>
  </HeadingPairs>
  <TitlesOfParts>
    <vt:vector size="68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PC)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  <vt:lpstr>2024 N수 정규반(부천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15266</cp:revision>
  <cp:lastPrinted>2021-11-15T10:46:54Z</cp:lastPrinted>
  <dcterms:created xsi:type="dcterms:W3CDTF">2010-04-05T09:26:10Z</dcterms:created>
  <dcterms:modified xsi:type="dcterms:W3CDTF">2023-11-20T09:27:42Z</dcterms:modified>
</cp:coreProperties>
</file>